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2" roundtripDataSignature="AMtx7mh4P0c1dgqrkXjZ67BvLpEDZyp8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 name="Google Shape;3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76553e89b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76553e89b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 name="Google Shape;105;g976553e89b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76553e89b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76553e89b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g976553e89b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 data on a cellphone (including deleted data and password protected data) can be extracted in less than two minutes at a traffic stop.</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Govment may argue that 4</a:t>
            </a:r>
            <a:r>
              <a:rPr baseline="30000" lang="en-US"/>
              <a:t>th</a:t>
            </a:r>
            <a:r>
              <a:rPr lang="en-US"/>
              <a:t> amendment does apply to data… but supreme court says no to that</a:t>
            </a:r>
            <a:endParaRPr/>
          </a:p>
        </p:txBody>
      </p:sp>
      <p:sp>
        <p:nvSpPr>
          <p:cNvPr id="126" name="Google Shape;12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Justice Louis Brandeis dissented, arguing that the authors of the Fourth Amendment did all they could to protect liberty and privacy – including privacy of conversations – from intrusions by government based on the technology available at the time. </a:t>
            </a:r>
            <a:endParaRPr/>
          </a:p>
        </p:txBody>
      </p:sp>
      <p:sp>
        <p:nvSpPr>
          <p:cNvPr id="142" name="Google Shape;14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Justice Louis Brandeis dissented, arguing that the authors of the Fourth Amendment did all they could to protect liberty and privacy – including privacy of conversations – from intrusions by government based on the technology available at the time. </a:t>
            </a:r>
            <a:endParaRPr/>
          </a:p>
        </p:txBody>
      </p:sp>
      <p:sp>
        <p:nvSpPr>
          <p:cNvPr id="150" name="Google Shape;15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Police were still doing so w/o warrants sometimes</a:t>
            </a:r>
            <a:endParaRPr/>
          </a:p>
        </p:txBody>
      </p:sp>
      <p:sp>
        <p:nvSpPr>
          <p:cNvPr id="158" name="Google Shape;158;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JBM: a phone booth, for example, could be in public but privacy is expected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In this case, law enforcement had attached a listening and recording device on the outside of a telephone booth to record a suspect’s conversation.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Although </a:t>
            </a:r>
            <a:r>
              <a:rPr i="1" lang="en-US"/>
              <a:t>Katz v United States</a:t>
            </a:r>
            <a:r>
              <a:rPr lang="en-US"/>
              <a:t> strengthened the Fourth Amendment in some ways, there is a significant risk in relying on reasonable “expectation of privacy” to define the areas where law enforcement needs a court order. The Court has interpreted “expectation of privacy” in a very restrictive way. For example, it ruled that if we share information with businesses such as our bank, then we have no reasonable expectation of privacy for that information (</a:t>
            </a:r>
            <a:r>
              <a:rPr i="1" lang="en-US"/>
              <a:t>United States v Miller, </a:t>
            </a:r>
            <a:r>
              <a:rPr lang="en-US"/>
              <a:t>1976). We share many kinds of personal information at specific Web sites where we expect it to be private. Is it safe from warrantless search?</a:t>
            </a:r>
            <a:endParaRPr/>
          </a:p>
        </p:txBody>
      </p:sp>
      <p:sp>
        <p:nvSpPr>
          <p:cNvPr id="166" name="Google Shape;166;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JBM: a phone booth, for example, could be in public but privacy is expected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In this case, law enforcement had attached a listening and recording device on the outside of a telephone booth to record a suspect’s conversation.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Although </a:t>
            </a:r>
            <a:r>
              <a:rPr i="1" lang="en-US"/>
              <a:t>Katz v United States</a:t>
            </a:r>
            <a:r>
              <a:rPr lang="en-US"/>
              <a:t> strengthened the Fourth Amendment in some ways, there is a significant risk in relying on reasonable “expectation of privacy” to define the areas where law enforcement needs a court order. The Court has interpreted “expectation of privacy” in a very restrictive way. For example, it ruled that if we share information with businesses such as our bank, then we have no reasonable expectation of privacy for that information (</a:t>
            </a:r>
            <a:r>
              <a:rPr i="1" lang="en-US"/>
              <a:t>United States v Miller, </a:t>
            </a:r>
            <a:r>
              <a:rPr lang="en-US"/>
              <a:t>1976). We share many kinds of personal information at specific Web sites where we expect it to be private. Is it safe from warrantless search?</a:t>
            </a:r>
            <a:endParaRPr/>
          </a:p>
        </p:txBody>
      </p:sp>
      <p:sp>
        <p:nvSpPr>
          <p:cNvPr id="174" name="Google Shape;17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 name="Google Shape;4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reasoning suggests that when a technology becomes more widely used, the government may use it for surveillance without a warrant.</a:t>
            </a:r>
            <a:endParaRPr/>
          </a:p>
        </p:txBody>
      </p:sp>
      <p:sp>
        <p:nvSpPr>
          <p:cNvPr id="182" name="Google Shape;18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9" name="Google Shape;18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JBM slide</a:t>
            </a:r>
            <a:endParaRPr/>
          </a:p>
        </p:txBody>
      </p:sp>
      <p:sp>
        <p:nvSpPr>
          <p:cNvPr id="190" name="Google Shape;19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JBM slide</a:t>
            </a:r>
            <a:endParaRPr/>
          </a:p>
        </p:txBody>
      </p:sp>
      <p:sp>
        <p:nvSpPr>
          <p:cNvPr id="198" name="Google Shape;19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Police in Tampa, Florida, scanned the faces of all 100,000 fans and employees who entered the 2001 Super Bowl (causing some reporters to dub it Snooper Bowl) to search for criminals. People were not told that their faces were scanned.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Some cities have increased their camera surveillance programs, while others gave up their systems because they did not significantly reduce crime. (Some favor better lighting and more police patrols – low tech and less invasive of privacy.)</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England was the first country to set up a large number (millions) of cameras in public places to deter crime. A study by a British university found a number of abuses by operators of surveillance cameras, including collecting salacious footage and showing it to colleagues.</a:t>
            </a:r>
            <a:endParaRPr/>
          </a:p>
        </p:txBody>
      </p:sp>
      <p:sp>
        <p:nvSpPr>
          <p:cNvPr id="206" name="Google Shape;20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76553e89b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976553e89b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76553e89b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976553e89b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76553e89b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976553e89b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76553e89b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76553e89b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976553e89b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76553e89b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g976553e89b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National ID systems began in U.S. with the Social Security card in 1936.</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Opponents of national ID systems argue that they are profound threats to freedom and privacy. “Your papers, please” is a demand associated with police states and dictatorships.</a:t>
            </a:r>
            <a:endParaRPr/>
          </a:p>
        </p:txBody>
      </p:sp>
      <p:sp>
        <p:nvSpPr>
          <p:cNvPr id="243" name="Google Shape;243;g976553e89b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76553e89b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50" name="Google Shape;250;g976553e89b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976553e89b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REAL ID Act, passed in 2005, requires that in order to get a federally approved driver’s license or ID card, each person must provide documentation of address, birth date, Social Security number, and legal status in the U.S.</a:t>
            </a:r>
            <a:endParaRPr/>
          </a:p>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Away from home: do you really want people knowing this??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People trying to clean up their online personas before starting a job search find that it is hard to eliminate embarrassing material.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When Facebook began telling members about purchases their friends made, problems ranged from spoiling surprise gifts to embarrassing and worrisome disclosures. Should Facebook introduce such features turned “on” for everyone? Or should the company announce them and let members opt in with a click?</a:t>
            </a:r>
            <a:endParaRPr/>
          </a:p>
        </p:txBody>
      </p:sp>
      <p:sp>
        <p:nvSpPr>
          <p:cNvPr id="52" name="Google Shape;5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76553e89b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976553e89b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76553e89b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g976553e89b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Until the late 19</a:t>
            </a:r>
            <a:r>
              <a:rPr baseline="30000" lang="en-US"/>
              <a:t>th</a:t>
            </a:r>
            <a:r>
              <a:rPr lang="en-US"/>
              <a:t> century, courts based legal decisions supporting privacy in social and business activities on property rights and contracts. There was no recognition of an independent right to privacy. In 1890, Samuel Warren and Louis Brandeis (later a Supreme Court Justice), wrote a crucial article in which they argued that privacy was distinct from other rights.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Judith Jarvis Thomson, and MIT philosopher, argued that the old view was more accurate, that in all cases where infringement of privacy is a violation of someone’s rights, that violation is of a right distinct from privacy.</a:t>
            </a:r>
            <a:endParaRPr/>
          </a:p>
        </p:txBody>
      </p:sp>
      <p:sp>
        <p:nvSpPr>
          <p:cNvPr id="266" name="Google Shape;266;g976553e89b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76553e89b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976553e89b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Until the late 19</a:t>
            </a:r>
            <a:r>
              <a:rPr baseline="30000" lang="en-US"/>
              <a:t>th</a:t>
            </a:r>
            <a:r>
              <a:rPr lang="en-US"/>
              <a:t> century, courts based legal decisions supporting privacy in social and business activities on property rights and contracts. There was no recognition of an independent right to privacy. In 1890, Samuel Warren and Louis Brandeis (later a Supreme Court Justice), wrote a crucial article in which they argued that privacy was distinct from other rights.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Judith Jarvis Thomson, and MIT philosopher, argued that the old view was more accurate, that in all cases where infringement of privacy is a violation of someone’s rights, that violation is of a right distinct from privacy.</a:t>
            </a:r>
            <a:endParaRPr/>
          </a:p>
        </p:txBody>
      </p:sp>
      <p:sp>
        <p:nvSpPr>
          <p:cNvPr id="274" name="Google Shape;274;g976553e89b_0_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76553e89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976553e89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76553e89b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76553e89b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976553e89b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76553e89b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76553e89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976553e89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 name="Google Shape;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 Discussion</a:t>
            </a:r>
            <a:endParaRPr/>
          </a:p>
        </p:txBody>
      </p:sp>
      <p:sp>
        <p:nvSpPr>
          <p:cNvPr id="60" name="Google Shape;6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 name="Google Shape;6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 name="Google Shape;7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1" name="Google Shape;8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48"/>
          <p:cNvSpPr txBox="1"/>
          <p:nvPr>
            <p:ph type="ctrTitle"/>
          </p:nvPr>
        </p:nvSpPr>
        <p:spPr>
          <a:xfrm>
            <a:off x="990600" y="2819400"/>
            <a:ext cx="5715000" cy="1470025"/>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8"/>
          <p:cNvSpPr txBox="1"/>
          <p:nvPr>
            <p:ph idx="1" type="subTitle"/>
          </p:nvPr>
        </p:nvSpPr>
        <p:spPr>
          <a:xfrm>
            <a:off x="990600" y="4267200"/>
            <a:ext cx="4419600" cy="1752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rgbClr val="8C8B8A"/>
              </a:buClr>
              <a:buSzPts val="3000"/>
              <a:buNone/>
              <a:defRPr>
                <a:solidFill>
                  <a:srgbClr val="8C8B8A"/>
                </a:solidFill>
              </a:defRPr>
            </a:lvl1pPr>
            <a:lvl2pPr lvl="1" algn="ctr">
              <a:spcBef>
                <a:spcPts val="560"/>
              </a:spcBef>
              <a:spcAft>
                <a:spcPts val="0"/>
              </a:spcAft>
              <a:buClr>
                <a:srgbClr val="8C8B8A"/>
              </a:buClr>
              <a:buSzPts val="1400"/>
              <a:buNone/>
              <a:defRPr>
                <a:solidFill>
                  <a:srgbClr val="8C8B8A"/>
                </a:solidFill>
              </a:defRPr>
            </a:lvl2pPr>
            <a:lvl3pPr lvl="2" algn="ctr">
              <a:spcBef>
                <a:spcPts val="480"/>
              </a:spcBef>
              <a:spcAft>
                <a:spcPts val="0"/>
              </a:spcAft>
              <a:buClr>
                <a:srgbClr val="8C8B8A"/>
              </a:buClr>
              <a:buSzPts val="2400"/>
              <a:buNone/>
              <a:defRPr>
                <a:solidFill>
                  <a:srgbClr val="8C8B8A"/>
                </a:solidFill>
              </a:defRPr>
            </a:lvl3pPr>
            <a:lvl4pPr lvl="3" algn="ctr">
              <a:spcBef>
                <a:spcPts val="400"/>
              </a:spcBef>
              <a:spcAft>
                <a:spcPts val="0"/>
              </a:spcAft>
              <a:buClr>
                <a:srgbClr val="8C8B8A"/>
              </a:buClr>
              <a:buSzPts val="1500"/>
              <a:buNone/>
              <a:defRPr>
                <a:solidFill>
                  <a:srgbClr val="8C8B8A"/>
                </a:solidFill>
              </a:defRPr>
            </a:lvl4pPr>
            <a:lvl5pPr lvl="4" algn="ctr">
              <a:spcBef>
                <a:spcPts val="400"/>
              </a:spcBef>
              <a:spcAft>
                <a:spcPts val="0"/>
              </a:spcAft>
              <a:buClr>
                <a:srgbClr val="8C8B8A"/>
              </a:buClr>
              <a:buSzPts val="2000"/>
              <a:buNone/>
              <a:defRPr>
                <a:solidFill>
                  <a:srgbClr val="8C8B8A"/>
                </a:solidFill>
              </a:defRPr>
            </a:lvl5pPr>
            <a:lvl6pPr lvl="5" algn="ctr">
              <a:spcBef>
                <a:spcPts val="400"/>
              </a:spcBef>
              <a:spcAft>
                <a:spcPts val="0"/>
              </a:spcAft>
              <a:buClr>
                <a:srgbClr val="8C8B8A"/>
              </a:buClr>
              <a:buSzPts val="2000"/>
              <a:buNone/>
              <a:defRPr>
                <a:solidFill>
                  <a:srgbClr val="8C8B8A"/>
                </a:solidFill>
              </a:defRPr>
            </a:lvl6pPr>
            <a:lvl7pPr lvl="6" algn="ctr">
              <a:spcBef>
                <a:spcPts val="400"/>
              </a:spcBef>
              <a:spcAft>
                <a:spcPts val="0"/>
              </a:spcAft>
              <a:buClr>
                <a:srgbClr val="8C8B8A"/>
              </a:buClr>
              <a:buSzPts val="2000"/>
              <a:buNone/>
              <a:defRPr>
                <a:solidFill>
                  <a:srgbClr val="8C8B8A"/>
                </a:solidFill>
              </a:defRPr>
            </a:lvl7pPr>
            <a:lvl8pPr lvl="7" algn="ctr">
              <a:spcBef>
                <a:spcPts val="400"/>
              </a:spcBef>
              <a:spcAft>
                <a:spcPts val="0"/>
              </a:spcAft>
              <a:buClr>
                <a:srgbClr val="8C8B8A"/>
              </a:buClr>
              <a:buSzPts val="2000"/>
              <a:buNone/>
              <a:defRPr>
                <a:solidFill>
                  <a:srgbClr val="8C8B8A"/>
                </a:solidFill>
              </a:defRPr>
            </a:lvl8pPr>
            <a:lvl9pPr lvl="8" algn="ctr">
              <a:spcBef>
                <a:spcPts val="400"/>
              </a:spcBef>
              <a:spcAft>
                <a:spcPts val="0"/>
              </a:spcAft>
              <a:buClr>
                <a:srgbClr val="8C8B8A"/>
              </a:buClr>
              <a:buSzPts val="2000"/>
              <a:buNone/>
              <a:defRPr>
                <a:solidFill>
                  <a:srgbClr val="8C8B8A"/>
                </a:solidFill>
              </a:defRPr>
            </a:lvl9pPr>
          </a:lstStyle>
          <a:p/>
        </p:txBody>
      </p:sp>
      <p:sp>
        <p:nvSpPr>
          <p:cNvPr id="19" name="Google Shape;19;p48"/>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49"/>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lvl1pPr indent="-419100" lvl="0" marL="457200" algn="l">
              <a:spcBef>
                <a:spcPts val="600"/>
              </a:spcBef>
              <a:spcAft>
                <a:spcPts val="0"/>
              </a:spcAft>
              <a:buClr>
                <a:srgbClr val="A5A5A5"/>
              </a:buClr>
              <a:buSzPts val="3000"/>
              <a:buFont typeface="Noto Sans Symbols"/>
              <a:buChar char="▪"/>
              <a:defRPr/>
            </a:lvl1pPr>
            <a:lvl2pPr indent="-317500" lvl="1" marL="914400" algn="l">
              <a:spcBef>
                <a:spcPts val="560"/>
              </a:spcBef>
              <a:spcAft>
                <a:spcPts val="0"/>
              </a:spcAft>
              <a:buClr>
                <a:srgbClr val="A5A5A5"/>
              </a:buClr>
              <a:buSzPts val="1400"/>
              <a:buFont typeface="Noto Sans Symbols"/>
              <a:buChar char="▪"/>
              <a:defRPr/>
            </a:lvl2pPr>
            <a:lvl3pPr indent="-381000" lvl="2" marL="1371600" algn="l">
              <a:spcBef>
                <a:spcPts val="480"/>
              </a:spcBef>
              <a:spcAft>
                <a:spcPts val="0"/>
              </a:spcAft>
              <a:buClr>
                <a:srgbClr val="A5A5A5"/>
              </a:buClr>
              <a:buSzPts val="2400"/>
              <a:buFont typeface="Noto Sans Symbols"/>
              <a:buChar char="▪"/>
              <a:defRPr/>
            </a:lvl3pPr>
            <a:lvl4pPr indent="-323850" lvl="3" marL="1828800" algn="l">
              <a:spcBef>
                <a:spcPts val="400"/>
              </a:spcBef>
              <a:spcAft>
                <a:spcPts val="0"/>
              </a:spcAft>
              <a:buClr>
                <a:srgbClr val="A5A5A5"/>
              </a:buClr>
              <a:buSzPts val="1500"/>
              <a:buFont typeface="Noto Sans Symbols"/>
              <a:buChar char="▪"/>
              <a:defRPr/>
            </a:lvl4pPr>
            <a:lvl5pPr indent="-355600" lvl="4" marL="2286000" algn="l">
              <a:spcBef>
                <a:spcPts val="400"/>
              </a:spcBef>
              <a:spcAft>
                <a:spcPts val="0"/>
              </a:spcAft>
              <a:buClr>
                <a:srgbClr val="A5A5A5"/>
              </a:buClr>
              <a:buSzPts val="2000"/>
              <a:buFont typeface="Noto Sans Symbols"/>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49"/>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9"/>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50"/>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6" name="Shape 26"/>
        <p:cNvGrpSpPr/>
        <p:nvPr/>
      </p:nvGrpSpPr>
      <p:grpSpPr>
        <a:xfrm>
          <a:off x="0" y="0"/>
          <a:ext cx="0" cy="0"/>
          <a:chOff x="0" y="0"/>
          <a:chExt cx="0" cy="0"/>
        </a:xfrm>
      </p:grpSpPr>
      <p:sp>
        <p:nvSpPr>
          <p:cNvPr id="27" name="Google Shape;27;p51"/>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1"/>
          <p:cNvSpPr txBox="1"/>
          <p:nvPr>
            <p:ph idx="1" type="body"/>
          </p:nvPr>
        </p:nvSpPr>
        <p:spPr>
          <a:xfrm>
            <a:off x="1219200" y="1371600"/>
            <a:ext cx="7620000" cy="510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285750" lvl="1" marL="914400" algn="l">
              <a:spcBef>
                <a:spcPts val="360"/>
              </a:spcBef>
              <a:spcAft>
                <a:spcPts val="0"/>
              </a:spcAft>
              <a:buClr>
                <a:schemeClr val="dk1"/>
              </a:buClr>
              <a:buSzPts val="900"/>
              <a:buChar char="–"/>
              <a:defRPr/>
            </a:lvl2pPr>
            <a:lvl3pPr indent="-342900" lvl="2" marL="1371600" algn="l">
              <a:spcBef>
                <a:spcPts val="360"/>
              </a:spcBef>
              <a:spcAft>
                <a:spcPts val="0"/>
              </a:spcAft>
              <a:buClr>
                <a:schemeClr val="dk1"/>
              </a:buClr>
              <a:buSzPts val="1800"/>
              <a:buChar char="•"/>
              <a:defRPr/>
            </a:lvl3pPr>
            <a:lvl4pPr indent="-314325" lvl="3" marL="1828800" algn="l">
              <a:spcBef>
                <a:spcPts val="360"/>
              </a:spcBef>
              <a:spcAft>
                <a:spcPts val="0"/>
              </a:spcAft>
              <a:buClr>
                <a:schemeClr val="dk1"/>
              </a:buClr>
              <a:buSzPts val="135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22000"/>
          </a:blip>
          <a:stretch>
            <a:fillRect/>
          </a:stretch>
        </a:blipFill>
      </p:bgPr>
    </p:bg>
    <p:spTree>
      <p:nvGrpSpPr>
        <p:cNvPr id="9" name="Shape 9"/>
        <p:cNvGrpSpPr/>
        <p:nvPr/>
      </p:nvGrpSpPr>
      <p:grpSpPr>
        <a:xfrm>
          <a:off x="0" y="0"/>
          <a:ext cx="0" cy="0"/>
          <a:chOff x="0" y="0"/>
          <a:chExt cx="0" cy="0"/>
        </a:xfrm>
      </p:grpSpPr>
      <p:sp>
        <p:nvSpPr>
          <p:cNvPr id="10" name="Google Shape;10;p47"/>
          <p:cNvSpPr/>
          <p:nvPr/>
        </p:nvSpPr>
        <p:spPr>
          <a:xfrm>
            <a:off x="876300" y="0"/>
            <a:ext cx="8305800" cy="6858000"/>
          </a:xfrm>
          <a:prstGeom prst="rect">
            <a:avLst/>
          </a:prstGeom>
          <a:solidFill>
            <a:srgbClr val="EA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 name="Google Shape;11;p47"/>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12" name="Google Shape;12;p47"/>
          <p:cNvSpPr txBox="1"/>
          <p:nvPr>
            <p:ph idx="1" type="body"/>
          </p:nvPr>
        </p:nvSpPr>
        <p:spPr>
          <a:xfrm>
            <a:off x="1219200" y="1371600"/>
            <a:ext cx="7620000" cy="51054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dk1"/>
              </a:buClr>
              <a:buSzPts val="3000"/>
              <a:buFont typeface="Noto Sans Symbols"/>
              <a:buChar char="▪"/>
              <a:defRPr b="0" i="0" sz="3000" u="none" cap="none" strike="noStrike">
                <a:solidFill>
                  <a:schemeClr val="dk1"/>
                </a:solidFill>
                <a:latin typeface="Calibri"/>
                <a:ea typeface="Calibri"/>
                <a:cs typeface="Calibri"/>
                <a:sym typeface="Calibri"/>
              </a:defRPr>
            </a:lvl1pPr>
            <a:lvl2pPr indent="-317500" lvl="1" marL="914400" marR="0" rtl="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23850" lvl="3" marL="1828800" marR="0" rtl="0" algn="l">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3" name="Google Shape;13;p47"/>
          <p:cNvCxnSpPr/>
          <p:nvPr/>
        </p:nvCxnSpPr>
        <p:spPr>
          <a:xfrm>
            <a:off x="838200" y="0"/>
            <a:ext cx="0" cy="6858000"/>
          </a:xfrm>
          <a:prstGeom prst="straightConnector1">
            <a:avLst/>
          </a:prstGeom>
          <a:noFill/>
          <a:ln cap="flat" cmpd="sng" w="9525">
            <a:solidFill>
              <a:srgbClr val="679B9A"/>
            </a:solidFill>
            <a:prstDash val="solid"/>
            <a:round/>
            <a:headEnd len="sm" w="sm" type="none"/>
            <a:tailEnd len="sm" w="sm" type="none"/>
          </a:ln>
        </p:spPr>
      </p:cxnSp>
      <p:sp>
        <p:nvSpPr>
          <p:cNvPr id="14" name="Google Shape;14;p47"/>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700" u="none" cap="none" strike="noStrike">
                <a:solidFill>
                  <a:srgbClr val="8C8B8A"/>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5" name="Google Shape;15;p47"/>
          <p:cNvPicPr preferRelativeResize="0"/>
          <p:nvPr/>
        </p:nvPicPr>
        <p:blipFill rotWithShape="1">
          <a:blip r:embed="rId2">
            <a:alphaModFix/>
          </a:blip>
          <a:srcRect b="0" l="0" r="0" t="0"/>
          <a:stretch/>
        </p:blipFill>
        <p:spPr>
          <a:xfrm>
            <a:off x="934453" y="6288721"/>
            <a:ext cx="695004" cy="4938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1"/>
          <p:cNvSpPr txBox="1"/>
          <p:nvPr>
            <p:ph type="ctrTitle"/>
          </p:nvPr>
        </p:nvSpPr>
        <p:spPr>
          <a:xfrm>
            <a:off x="990600" y="2819400"/>
            <a:ext cx="5715000" cy="1470025"/>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7" name="Google Shape;37;p1"/>
          <p:cNvSpPr txBox="1"/>
          <p:nvPr>
            <p:ph idx="1" type="subTitle"/>
          </p:nvPr>
        </p:nvSpPr>
        <p:spPr>
          <a:xfrm>
            <a:off x="990600" y="4267200"/>
            <a:ext cx="44196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C8B8A"/>
              </a:buClr>
              <a:buSzPts val="3000"/>
              <a:buNone/>
            </a:pPr>
            <a:r>
              <a:t/>
            </a:r>
            <a:endParaRPr/>
          </a:p>
        </p:txBody>
      </p:sp>
      <p:sp>
        <p:nvSpPr>
          <p:cNvPr id="38" name="Google Shape;38;p1"/>
          <p:cNvSpPr/>
          <p:nvPr/>
        </p:nvSpPr>
        <p:spPr>
          <a:xfrm>
            <a:off x="0" y="0"/>
            <a:ext cx="9220200" cy="6858000"/>
          </a:xfrm>
          <a:prstGeom prst="rect">
            <a:avLst/>
          </a:prstGeom>
          <a:solidFill>
            <a:srgbClr val="0B0C0B"/>
          </a:solidFill>
          <a:ln cap="flat" cmpd="sng" w="25400">
            <a:solidFill>
              <a:srgbClr val="221F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9" name="Google Shape;39;p1"/>
          <p:cNvPicPr preferRelativeResize="0"/>
          <p:nvPr/>
        </p:nvPicPr>
        <p:blipFill rotWithShape="1">
          <a:blip r:embed="rId3">
            <a:alphaModFix/>
          </a:blip>
          <a:srcRect b="2693" l="0" r="0" t="-6"/>
          <a:stretch/>
        </p:blipFill>
        <p:spPr>
          <a:xfrm>
            <a:off x="25400" y="0"/>
            <a:ext cx="5390394" cy="6858000"/>
          </a:xfrm>
          <a:prstGeom prst="rect">
            <a:avLst/>
          </a:prstGeom>
          <a:noFill/>
          <a:ln>
            <a:noFill/>
          </a:ln>
        </p:spPr>
      </p:pic>
      <p:sp>
        <p:nvSpPr>
          <p:cNvPr id="40" name="Google Shape;40;p1"/>
          <p:cNvSpPr txBox="1"/>
          <p:nvPr/>
        </p:nvSpPr>
        <p:spPr>
          <a:xfrm>
            <a:off x="6096000" y="6096000"/>
            <a:ext cx="3200400" cy="764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lt1"/>
                </a:solidFill>
                <a:latin typeface="Calibri"/>
                <a:ea typeface="Calibri"/>
                <a:cs typeface="Calibri"/>
                <a:sym typeface="Calibri"/>
              </a:rPr>
              <a:t>Based on slides prepared by Cyndi Chie, Sarah Frye and Sharon Gray. </a:t>
            </a:r>
            <a:endParaRPr/>
          </a:p>
          <a:p>
            <a:pPr indent="0" lvl="0" marL="0" marR="0" rtl="0" algn="l">
              <a:spcBef>
                <a:spcPts val="0"/>
              </a:spcBef>
              <a:spcAft>
                <a:spcPts val="0"/>
              </a:spcAft>
              <a:buNone/>
            </a:pPr>
            <a:r>
              <a:rPr b="0" i="0" lang="en-US" sz="1400" u="none" cap="none" strike="noStrike">
                <a:solidFill>
                  <a:schemeClr val="lt1"/>
                </a:solidFill>
                <a:latin typeface="Calibri"/>
                <a:ea typeface="Calibri"/>
                <a:cs typeface="Calibri"/>
                <a:sym typeface="Calibri"/>
              </a:rPr>
              <a:t>Fifth edition updated by Timothy Henry</a:t>
            </a:r>
            <a:endParaRPr b="0" i="0" sz="1400" u="none" cap="none" strike="noStrike">
              <a:solidFill>
                <a:schemeClr val="lt1"/>
              </a:solidFill>
              <a:latin typeface="Calibri"/>
              <a:ea typeface="Calibri"/>
              <a:cs typeface="Calibri"/>
              <a:sym typeface="Calibri"/>
            </a:endParaRPr>
          </a:p>
        </p:txBody>
      </p:sp>
      <p:sp>
        <p:nvSpPr>
          <p:cNvPr id="41" name="Google Shape;41;p1"/>
          <p:cNvSpPr/>
          <p:nvPr/>
        </p:nvSpPr>
        <p:spPr>
          <a:xfrm>
            <a:off x="3962519" y="2666880"/>
            <a:ext cx="4570559" cy="1751039"/>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rgbClr val="8F8E8D"/>
              </a:buClr>
              <a:buSzPts val="1000"/>
              <a:buFont typeface="Calibri"/>
              <a:buNone/>
            </a:pPr>
            <a:r>
              <a:rPr b="0" i="0" lang="en-US" sz="4000" u="none" cap="none" strike="noStrike">
                <a:solidFill>
                  <a:srgbClr val="8F8E8D"/>
                </a:solidFill>
                <a:latin typeface="Calibri"/>
                <a:ea typeface="Calibri"/>
                <a:cs typeface="Calibri"/>
                <a:sym typeface="Calibri"/>
              </a:rPr>
              <a:t>CMPS 310</a:t>
            </a:r>
            <a:endParaRPr/>
          </a:p>
          <a:p>
            <a:pPr indent="0" lvl="0" marL="0" marR="0" rtl="0" algn="l">
              <a:spcBef>
                <a:spcPts val="0"/>
              </a:spcBef>
              <a:spcAft>
                <a:spcPts val="0"/>
              </a:spcAft>
              <a:buClr>
                <a:srgbClr val="8F8E8D"/>
              </a:buClr>
              <a:buSzPts val="1000"/>
              <a:buFont typeface="Calibri"/>
              <a:buNone/>
            </a:pPr>
            <a:r>
              <a:rPr b="0" i="0" lang="en-US" sz="4000" u="none" cap="none" strike="noStrike">
                <a:solidFill>
                  <a:srgbClr val="8F8E8D"/>
                </a:solidFill>
                <a:latin typeface="Calibri"/>
                <a:ea typeface="Calibri"/>
                <a:cs typeface="Calibri"/>
                <a:sym typeface="Calibri"/>
              </a:rPr>
              <a:t>Lecture 4 </a:t>
            </a:r>
            <a:endParaRPr b="0" i="0" sz="4000" u="none" cap="none" strike="noStrike">
              <a:solidFill>
                <a:srgbClr val="8F8E8D"/>
              </a:solidFill>
              <a:latin typeface="Calibri"/>
              <a:ea typeface="Calibri"/>
              <a:cs typeface="Calibri"/>
              <a:sym typeface="Calibri"/>
            </a:endParaRPr>
          </a:p>
          <a:p>
            <a:pPr indent="0" lvl="0" marL="0" marR="0" rtl="0" algn="l">
              <a:spcBef>
                <a:spcPts val="0"/>
              </a:spcBef>
              <a:spcAft>
                <a:spcPts val="0"/>
              </a:spcAft>
              <a:buClr>
                <a:srgbClr val="FF6600"/>
              </a:buClr>
              <a:buSzPts val="625"/>
              <a:buFont typeface="Calibri"/>
              <a:buNone/>
            </a:pPr>
            <a:r>
              <a:rPr b="0" i="0" lang="en-US" sz="2500" u="none" cap="none" strike="noStrike">
                <a:solidFill>
                  <a:srgbClr val="FF6600"/>
                </a:solidFill>
                <a:latin typeface="Calibri"/>
                <a:ea typeface="Calibri"/>
                <a:cs typeface="Calibri"/>
                <a:sym typeface="Calibri"/>
              </a:rPr>
              <a:t>Chapter 2 Part 2:</a:t>
            </a:r>
            <a:endParaRPr b="0" i="0" sz="2500" u="none" cap="none" strike="noStrike">
              <a:solidFill>
                <a:srgbClr val="FF6600"/>
              </a:solidFill>
              <a:latin typeface="Calibri"/>
              <a:ea typeface="Calibri"/>
              <a:cs typeface="Calibri"/>
              <a:sym typeface="Calibri"/>
            </a:endParaRPr>
          </a:p>
          <a:p>
            <a:pPr indent="0" lvl="0" marL="0" marR="0" rtl="0" algn="l">
              <a:spcBef>
                <a:spcPts val="0"/>
              </a:spcBef>
              <a:spcAft>
                <a:spcPts val="0"/>
              </a:spcAft>
              <a:buClr>
                <a:srgbClr val="FF6600"/>
              </a:buClr>
              <a:buSzPts val="625"/>
              <a:buFont typeface="Calibri"/>
              <a:buNone/>
            </a:pPr>
            <a:r>
              <a:rPr b="0" i="0" lang="en-US" sz="2500" u="none" cap="none" strike="noStrike">
                <a:solidFill>
                  <a:srgbClr val="FF6600"/>
                </a:solidFill>
                <a:latin typeface="Calibri"/>
                <a:ea typeface="Calibri"/>
                <a:cs typeface="Calibri"/>
                <a:sym typeface="Calibri"/>
              </a:rPr>
              <a:t>Business+Social Sectors/</a:t>
            </a:r>
            <a:endParaRPr b="0" i="0" sz="2500" u="none" cap="none" strike="noStrike">
              <a:solidFill>
                <a:srgbClr val="FF66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976553e89b_0_92"/>
          <p:cNvPicPr preferRelativeResize="0"/>
          <p:nvPr/>
        </p:nvPicPr>
        <p:blipFill>
          <a:blip r:embed="rId3">
            <a:alphaModFix/>
          </a:blip>
          <a:stretch>
            <a:fillRect/>
          </a:stretch>
        </p:blipFill>
        <p:spPr>
          <a:xfrm>
            <a:off x="1659288" y="1433275"/>
            <a:ext cx="5953125" cy="4476750"/>
          </a:xfrm>
          <a:prstGeom prst="rect">
            <a:avLst/>
          </a:prstGeom>
          <a:noFill/>
          <a:ln>
            <a:noFill/>
          </a:ln>
        </p:spPr>
      </p:pic>
      <p:pic>
        <p:nvPicPr>
          <p:cNvPr id="108" name="Google Shape;108;g976553e89b_0_92"/>
          <p:cNvPicPr preferRelativeResize="0"/>
          <p:nvPr>
            <p:ph idx="4294967295" type="title"/>
          </p:nvPr>
        </p:nvPicPr>
        <p:blipFill rotWithShape="1">
          <a:blip r:embed="rId4">
            <a:alphaModFix/>
          </a:blip>
          <a:srcRect b="0" l="0" r="0" t="0"/>
          <a:stretch/>
        </p:blipFill>
        <p:spPr>
          <a:xfrm>
            <a:off x="933450" y="182563"/>
            <a:ext cx="8150100" cy="1285800"/>
          </a:xfrm>
          <a:prstGeom prst="rect">
            <a:avLst/>
          </a:prstGeom>
          <a:noFill/>
          <a:ln>
            <a:noFill/>
          </a:ln>
          <a:effectLst>
            <a:outerShdw blurRad="63500" rotWithShape="0" algn="ctr" dir="3179998" dist="33020">
              <a:srgbClr val="000000">
                <a:alpha val="298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Font typeface="Noto Sans Symbols"/>
              <a:buNone/>
            </a:pPr>
            <a:r>
              <a:rPr i="1" lang="en-US" sz="2400">
                <a:latin typeface="Times New Roman"/>
                <a:ea typeface="Times New Roman"/>
                <a:cs typeface="Times New Roman"/>
                <a:sym typeface="Times New Roman"/>
              </a:rPr>
              <a:t>The right of the people to be secure in their person, houses, papers, and effects, against unreasonable searches and seizures, shall not be violated, and no Warrants shall issue, but upon probable cause, supported by Oath or affirmation, and particularly describing the place to be searched, and the persons or things to be seized.</a:t>
            </a:r>
            <a:endParaRPr/>
          </a:p>
          <a:p>
            <a:pPr indent="0" lvl="0" marL="0" rtl="0" algn="r">
              <a:spcBef>
                <a:spcPts val="480"/>
              </a:spcBef>
              <a:spcAft>
                <a:spcPts val="0"/>
              </a:spcAft>
              <a:buSzPts val="2400"/>
              <a:buFont typeface="Noto Sans Symbols"/>
              <a:buNone/>
            </a:pPr>
            <a:r>
              <a:rPr lang="en-US" sz="2400"/>
              <a:t>—4</a:t>
            </a:r>
            <a:r>
              <a:rPr baseline="30000" lang="en-US" sz="2400"/>
              <a:t>th</a:t>
            </a:r>
            <a:r>
              <a:rPr lang="en-US" sz="2400"/>
              <a:t> Amendment, U.S. Constitution </a:t>
            </a:r>
            <a:endParaRPr sz="2400"/>
          </a:p>
        </p:txBody>
      </p:sp>
      <p:pic>
        <p:nvPicPr>
          <p:cNvPr id="114" name="Google Shape;114;p15"/>
          <p:cNvPicPr preferRelativeResize="0"/>
          <p:nvPr>
            <p:ph type="title"/>
          </p:nvPr>
        </p:nvPicPr>
        <p:blipFill rotWithShape="1">
          <a:blip r:embed="rId3">
            <a:alphaModFix/>
          </a:blip>
          <a:srcRect b="0" l="0" r="0" t="0"/>
          <a:stretch/>
        </p:blipFill>
        <p:spPr>
          <a:xfrm>
            <a:off x="933450" y="182563"/>
            <a:ext cx="8150225" cy="1285875"/>
          </a:xfrm>
          <a:prstGeom prst="rect">
            <a:avLst/>
          </a:prstGeom>
          <a:noFill/>
          <a:ln>
            <a:noFill/>
          </a:ln>
          <a:effectLst>
            <a:outerShdw blurRad="63500" rotWithShape="0" algn="ctr" dir="3179998" dist="33020">
              <a:srgbClr val="000000">
                <a:alpha val="29803"/>
              </a:srgbClr>
            </a:outerShdw>
          </a:effectLst>
        </p:spPr>
      </p:pic>
      <p:sp>
        <p:nvSpPr>
          <p:cNvPr id="115" name="Google Shape;115;p15"/>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976553e89b_0_100"/>
          <p:cNvSpPr txBox="1"/>
          <p:nvPr>
            <p:ph type="title"/>
          </p:nvPr>
        </p:nvSpPr>
        <p:spPr>
          <a:xfrm>
            <a:off x="1219200" y="228600"/>
            <a:ext cx="716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Fourth Amendment</a:t>
            </a:r>
            <a:endParaRPr/>
          </a:p>
        </p:txBody>
      </p:sp>
      <p:pic>
        <p:nvPicPr>
          <p:cNvPr id="122" name="Google Shape;122;g976553e89b_0_100"/>
          <p:cNvPicPr preferRelativeResize="0"/>
          <p:nvPr/>
        </p:nvPicPr>
        <p:blipFill>
          <a:blip r:embed="rId3">
            <a:alphaModFix/>
          </a:blip>
          <a:stretch>
            <a:fillRect/>
          </a:stretch>
        </p:blipFill>
        <p:spPr>
          <a:xfrm>
            <a:off x="1047275" y="1928399"/>
            <a:ext cx="7506651" cy="422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775"/>
              <a:buChar char="▪"/>
            </a:pPr>
            <a:r>
              <a:rPr lang="en-US" sz="2775"/>
              <a:t>Sets limits on government’s rights to search our homes and businesses and seize documents and other personal effects. Requires government provide probable cause.</a:t>
            </a:r>
            <a:endParaRPr/>
          </a:p>
          <a:p>
            <a:pPr indent="-342900" lvl="0" marL="342900" rtl="0" algn="l">
              <a:lnSpc>
                <a:spcPct val="90000"/>
              </a:lnSpc>
              <a:spcBef>
                <a:spcPts val="555"/>
              </a:spcBef>
              <a:spcAft>
                <a:spcPts val="0"/>
              </a:spcAft>
              <a:buSzPts val="2775"/>
              <a:buChar char="▪"/>
            </a:pPr>
            <a:r>
              <a:rPr lang="en-US" sz="2775"/>
              <a:t>Two key problems arise from new technologies:</a:t>
            </a:r>
            <a:endParaRPr/>
          </a:p>
          <a:p>
            <a:pPr indent="-285750" lvl="1" marL="742950" rtl="0" algn="l">
              <a:lnSpc>
                <a:spcPct val="90000"/>
              </a:lnSpc>
              <a:spcBef>
                <a:spcPts val="518"/>
              </a:spcBef>
              <a:spcAft>
                <a:spcPts val="0"/>
              </a:spcAft>
              <a:buSzPts val="1295"/>
              <a:buChar char="▪"/>
            </a:pPr>
            <a:r>
              <a:rPr lang="en-US" sz="2590"/>
              <a:t>Much of our personal information is no longer safe in our homes;  it resides in huge databases outside our control. </a:t>
            </a:r>
            <a:endParaRPr/>
          </a:p>
          <a:p>
            <a:pPr indent="-285750" lvl="1" marL="742950" rtl="0" algn="l">
              <a:lnSpc>
                <a:spcPct val="90000"/>
              </a:lnSpc>
              <a:spcBef>
                <a:spcPts val="518"/>
              </a:spcBef>
              <a:spcAft>
                <a:spcPts val="0"/>
              </a:spcAft>
              <a:buSzPts val="1295"/>
              <a:buChar char="▪"/>
            </a:pPr>
            <a:r>
              <a:rPr lang="en-US" sz="2590"/>
              <a:t>New technologies allow the government to search our homes without entering them and search our persons from a distance without our knowledge.</a:t>
            </a:r>
            <a:endParaRPr/>
          </a:p>
          <a:p>
            <a:pPr indent="-203517" lvl="1" marL="742950" rtl="0" algn="l">
              <a:lnSpc>
                <a:spcPct val="90000"/>
              </a:lnSpc>
              <a:spcBef>
                <a:spcPts val="518"/>
              </a:spcBef>
              <a:spcAft>
                <a:spcPts val="0"/>
              </a:spcAft>
              <a:buSzPts val="1295"/>
              <a:buNone/>
            </a:pPr>
            <a:r>
              <a:t/>
            </a:r>
            <a:endParaRPr sz="2590"/>
          </a:p>
        </p:txBody>
      </p:sp>
      <p:pic>
        <p:nvPicPr>
          <p:cNvPr id="129" name="Google Shape;129;p16"/>
          <p:cNvPicPr preferRelativeResize="0"/>
          <p:nvPr>
            <p:ph type="title"/>
          </p:nvPr>
        </p:nvPicPr>
        <p:blipFill rotWithShape="1">
          <a:blip r:embed="rId3">
            <a:alphaModFix/>
          </a:blip>
          <a:srcRect b="0" l="0" r="0" t="0"/>
          <a:stretch/>
        </p:blipFill>
        <p:spPr>
          <a:xfrm>
            <a:off x="933450" y="182563"/>
            <a:ext cx="8150225" cy="1285875"/>
          </a:xfrm>
          <a:prstGeom prst="rect">
            <a:avLst/>
          </a:prstGeom>
          <a:noFill/>
          <a:ln>
            <a:noFill/>
          </a:ln>
          <a:effectLst>
            <a:outerShdw blurRad="63500" rotWithShape="0" algn="ctr" dir="3179998" dist="33020">
              <a:srgbClr val="000000">
                <a:alpha val="29803"/>
              </a:srgbClr>
            </a:outerShdw>
          </a:effectLst>
        </p:spPr>
      </p:pic>
      <p:sp>
        <p:nvSpPr>
          <p:cNvPr id="130" name="Google Shape;130;p16"/>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idx="1" type="body"/>
          </p:nvPr>
        </p:nvSpPr>
        <p:spPr>
          <a:xfrm>
            <a:off x="1219200" y="1371600"/>
            <a:ext cx="77724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Make possible “noninvasive but deeply revealing” searches</a:t>
            </a:r>
            <a:endParaRPr/>
          </a:p>
          <a:p>
            <a:pPr indent="-285750" lvl="1" marL="742950" rtl="0" algn="l">
              <a:spcBef>
                <a:spcPts val="560"/>
              </a:spcBef>
              <a:spcAft>
                <a:spcPts val="0"/>
              </a:spcAft>
              <a:buSzPts val="1400"/>
              <a:buChar char="▪"/>
            </a:pPr>
            <a:r>
              <a:rPr lang="en-US"/>
              <a:t>particle sniffers, imaging systems, location trackers</a:t>
            </a:r>
            <a:endParaRPr/>
          </a:p>
          <a:p>
            <a:pPr indent="-342900" lvl="0" marL="342900" rtl="0" algn="l">
              <a:spcBef>
                <a:spcPts val="600"/>
              </a:spcBef>
              <a:spcAft>
                <a:spcPts val="0"/>
              </a:spcAft>
              <a:buSzPts val="3000"/>
              <a:buChar char="▪"/>
            </a:pPr>
            <a:r>
              <a:rPr lang="en-US"/>
              <a:t>What restrictions should we place on their use? When should we permit government agencies to use them without a search warrant?</a:t>
            </a:r>
            <a:endParaRPr/>
          </a:p>
        </p:txBody>
      </p:sp>
      <p:pic>
        <p:nvPicPr>
          <p:cNvPr id="137" name="Google Shape;137;p17"/>
          <p:cNvPicPr preferRelativeResize="0"/>
          <p:nvPr>
            <p:ph type="title"/>
          </p:nvPr>
        </p:nvPicPr>
        <p:blipFill rotWithShape="1">
          <a:blip r:embed="rId3">
            <a:alphaModFix/>
          </a:blip>
          <a:srcRect b="0" l="0" r="0" t="0"/>
          <a:stretch/>
        </p:blipFill>
        <p:spPr>
          <a:xfrm>
            <a:off x="933450" y="182563"/>
            <a:ext cx="8150225" cy="1285875"/>
          </a:xfrm>
          <a:prstGeom prst="rect">
            <a:avLst/>
          </a:prstGeom>
          <a:noFill/>
          <a:ln>
            <a:noFill/>
          </a:ln>
          <a:effectLst>
            <a:outerShdw blurRad="63500" rotWithShape="0" algn="ctr" dir="3179998" dist="33020">
              <a:srgbClr val="000000">
                <a:alpha val="29803"/>
              </a:srgbClr>
            </a:outerShdw>
          </a:effectLst>
        </p:spPr>
      </p:pic>
      <p:sp>
        <p:nvSpPr>
          <p:cNvPr id="138" name="Google Shape;138;p17"/>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Olmstead v. United States </a:t>
            </a:r>
            <a:r>
              <a:rPr lang="en-US"/>
              <a:t>(1928)</a:t>
            </a:r>
            <a:endParaRPr/>
          </a:p>
          <a:p>
            <a:pPr indent="-285750" lvl="1" marL="742950" rtl="0" algn="l">
              <a:spcBef>
                <a:spcPts val="560"/>
              </a:spcBef>
              <a:spcAft>
                <a:spcPts val="0"/>
              </a:spcAft>
              <a:buSzPts val="1400"/>
              <a:buChar char="▪"/>
            </a:pPr>
            <a:r>
              <a:rPr lang="en-US"/>
              <a:t>Supreme Court allowed the use of wiretaps on telephone lines without a court order.</a:t>
            </a:r>
            <a:endParaRPr/>
          </a:p>
          <a:p>
            <a:pPr indent="-285750" lvl="1" marL="742950" rtl="0" algn="l">
              <a:spcBef>
                <a:spcPts val="560"/>
              </a:spcBef>
              <a:spcAft>
                <a:spcPts val="0"/>
              </a:spcAft>
              <a:buSzPts val="1400"/>
              <a:buChar char="▪"/>
            </a:pPr>
            <a:r>
              <a:rPr lang="en-US"/>
              <a:t>Interpreted the Fourth Amendment to apply only to physical intrusion and only to the search or seizure of material things, not conversations. </a:t>
            </a:r>
            <a:endParaRPr/>
          </a:p>
          <a:p>
            <a:pPr indent="-184150" lvl="1" marL="742950" rtl="0" algn="l">
              <a:spcBef>
                <a:spcPts val="640"/>
              </a:spcBef>
              <a:spcAft>
                <a:spcPts val="0"/>
              </a:spcAft>
              <a:buSzPts val="1600"/>
              <a:buNone/>
            </a:pPr>
            <a:r>
              <a:t/>
            </a:r>
            <a:endParaRPr i="1" sz="3200"/>
          </a:p>
        </p:txBody>
      </p:sp>
      <p:pic>
        <p:nvPicPr>
          <p:cNvPr id="145" name="Google Shape;145;p18"/>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46" name="Google Shape;146;p18"/>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Communications Act</a:t>
            </a:r>
            <a:r>
              <a:rPr lang="en-US"/>
              <a:t>(1934)</a:t>
            </a:r>
            <a:endParaRPr/>
          </a:p>
          <a:p>
            <a:pPr indent="-285750" lvl="1" marL="742950" rtl="0" algn="l">
              <a:spcBef>
                <a:spcPts val="560"/>
              </a:spcBef>
              <a:spcAft>
                <a:spcPts val="0"/>
              </a:spcAft>
              <a:buSzPts val="1400"/>
              <a:buChar char="▪"/>
            </a:pPr>
            <a:r>
              <a:rPr lang="en-US"/>
              <a:t>Congress put forward that no one could legally intercept and divulge a message (including law enforcement)</a:t>
            </a:r>
            <a:endParaRPr/>
          </a:p>
          <a:p>
            <a:pPr indent="-184150" lvl="1" marL="742950" rtl="0" algn="l">
              <a:spcBef>
                <a:spcPts val="640"/>
              </a:spcBef>
              <a:spcAft>
                <a:spcPts val="0"/>
              </a:spcAft>
              <a:buSzPts val="1600"/>
              <a:buNone/>
            </a:pPr>
            <a:r>
              <a:t/>
            </a:r>
            <a:endParaRPr i="1" sz="3200"/>
          </a:p>
        </p:txBody>
      </p:sp>
      <p:pic>
        <p:nvPicPr>
          <p:cNvPr id="153" name="Google Shape;153;p19"/>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54" name="Google Shape;154;p19"/>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Communications Act</a:t>
            </a:r>
            <a:r>
              <a:rPr lang="en-US"/>
              <a:t>(1937)</a:t>
            </a:r>
            <a:endParaRPr/>
          </a:p>
          <a:p>
            <a:pPr indent="-285750" lvl="1" marL="742950" rtl="0" algn="l">
              <a:spcBef>
                <a:spcPts val="560"/>
              </a:spcBef>
              <a:spcAft>
                <a:spcPts val="0"/>
              </a:spcAft>
              <a:buSzPts val="1400"/>
              <a:buChar char="▪"/>
            </a:pPr>
            <a:r>
              <a:rPr lang="en-US"/>
              <a:t>Supreme Court said wiretapping violates communication act of 1934</a:t>
            </a:r>
            <a:endParaRPr/>
          </a:p>
          <a:p>
            <a:pPr indent="-184150" lvl="1" marL="742950" rtl="0" algn="l">
              <a:spcBef>
                <a:spcPts val="640"/>
              </a:spcBef>
              <a:spcAft>
                <a:spcPts val="0"/>
              </a:spcAft>
              <a:buSzPts val="1600"/>
              <a:buNone/>
            </a:pPr>
            <a:r>
              <a:t/>
            </a:r>
            <a:endParaRPr i="1" sz="3200"/>
          </a:p>
        </p:txBody>
      </p:sp>
      <p:pic>
        <p:nvPicPr>
          <p:cNvPr id="161" name="Google Shape;161;p20"/>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62" name="Google Shape;162;p20"/>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Katz v United States </a:t>
            </a:r>
            <a:r>
              <a:rPr lang="en-US"/>
              <a:t>(1967)</a:t>
            </a:r>
            <a:endParaRPr/>
          </a:p>
          <a:p>
            <a:pPr indent="-285750" lvl="1" marL="742950" rtl="0" algn="l">
              <a:spcBef>
                <a:spcPts val="560"/>
              </a:spcBef>
              <a:spcAft>
                <a:spcPts val="0"/>
              </a:spcAft>
              <a:buSzPts val="1400"/>
              <a:buChar char="▪"/>
            </a:pPr>
            <a:r>
              <a:rPr lang="en-US"/>
              <a:t>Supreme Court reversed its position (from 1928) and ruled that the Fourth Amendment </a:t>
            </a:r>
            <a:r>
              <a:rPr i="1" lang="en-US"/>
              <a:t>does</a:t>
            </a:r>
            <a:r>
              <a:rPr lang="en-US"/>
              <a:t> apply to conversations. </a:t>
            </a:r>
            <a:endParaRPr/>
          </a:p>
          <a:p>
            <a:pPr indent="-285750" lvl="1" marL="742950" rtl="0" algn="l">
              <a:spcBef>
                <a:spcPts val="560"/>
              </a:spcBef>
              <a:spcAft>
                <a:spcPts val="0"/>
              </a:spcAft>
              <a:buSzPts val="1400"/>
              <a:buChar char="▪"/>
            </a:pPr>
            <a:r>
              <a:rPr lang="en-US"/>
              <a:t>Court said that the Fourth Amendment protects people, not places. To intrude in a place where reasonable person has a reasonable expectation of privacy requires a court order.</a:t>
            </a:r>
            <a:endParaRPr/>
          </a:p>
          <a:p>
            <a:pPr indent="-196850" lvl="1" marL="742950" rtl="0" algn="l">
              <a:spcBef>
                <a:spcPts val="560"/>
              </a:spcBef>
              <a:spcAft>
                <a:spcPts val="0"/>
              </a:spcAft>
              <a:buSzPts val="1400"/>
              <a:buNone/>
            </a:pPr>
            <a:r>
              <a:t/>
            </a:r>
            <a:endParaRPr i="1"/>
          </a:p>
        </p:txBody>
      </p:sp>
      <p:pic>
        <p:nvPicPr>
          <p:cNvPr id="169" name="Google Shape;169;p21"/>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70" name="Google Shape;170;p21"/>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ECPA </a:t>
            </a:r>
            <a:r>
              <a:rPr lang="en-US"/>
              <a:t>(1986)</a:t>
            </a:r>
            <a:endParaRPr/>
          </a:p>
          <a:p>
            <a:pPr indent="-285750" lvl="1" marL="742950" rtl="0" algn="l">
              <a:spcBef>
                <a:spcPts val="560"/>
              </a:spcBef>
              <a:spcAft>
                <a:spcPts val="0"/>
              </a:spcAft>
              <a:buSzPts val="1400"/>
              <a:buChar char="▪"/>
            </a:pPr>
            <a:r>
              <a:rPr lang="en-US"/>
              <a:t>Electronic Communications Privacy Act</a:t>
            </a:r>
            <a:endParaRPr/>
          </a:p>
          <a:p>
            <a:pPr indent="-285750" lvl="1" marL="742950" rtl="0" algn="l">
              <a:spcBef>
                <a:spcPts val="560"/>
              </a:spcBef>
              <a:spcAft>
                <a:spcPts val="0"/>
              </a:spcAft>
              <a:buSzPts val="1400"/>
              <a:buChar char="▪"/>
            </a:pPr>
            <a:r>
              <a:rPr lang="en-US"/>
              <a:t>Extends 1967 restrictions to emails, cordless phones, etc</a:t>
            </a:r>
            <a:endParaRPr/>
          </a:p>
          <a:p>
            <a:pPr indent="-285750" lvl="1" marL="742950" rtl="0" algn="l">
              <a:spcBef>
                <a:spcPts val="560"/>
              </a:spcBef>
              <a:spcAft>
                <a:spcPts val="0"/>
              </a:spcAft>
              <a:buSzPts val="1400"/>
              <a:buChar char="▪"/>
            </a:pPr>
            <a:r>
              <a:rPr lang="en-US"/>
              <a:t>Does this apply to direct messages and other newer forms of communication?</a:t>
            </a:r>
            <a:endParaRPr/>
          </a:p>
          <a:p>
            <a:pPr indent="-196850" lvl="1" marL="742950" rtl="0" algn="l">
              <a:spcBef>
                <a:spcPts val="560"/>
              </a:spcBef>
              <a:spcAft>
                <a:spcPts val="0"/>
              </a:spcAft>
              <a:buSzPts val="1400"/>
              <a:buNone/>
            </a:pPr>
            <a:r>
              <a:t/>
            </a:r>
            <a:endParaRPr i="1"/>
          </a:p>
        </p:txBody>
      </p:sp>
      <p:pic>
        <p:nvPicPr>
          <p:cNvPr id="177" name="Google Shape;177;p22"/>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78" name="Google Shape;178;p22"/>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2"/>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Privacy Risks and Principles</a:t>
            </a:r>
            <a:endParaRPr/>
          </a:p>
          <a:p>
            <a:pPr indent="-342900" lvl="0" marL="342900" rtl="0" algn="l">
              <a:spcBef>
                <a:spcPts val="600"/>
              </a:spcBef>
              <a:spcAft>
                <a:spcPts val="0"/>
              </a:spcAft>
              <a:buSzPts val="3000"/>
              <a:buChar char="▪"/>
            </a:pPr>
            <a:r>
              <a:rPr lang="en-US">
                <a:solidFill>
                  <a:srgbClr val="00B050"/>
                </a:solidFill>
              </a:rPr>
              <a:t>The Business and Social Sectors</a:t>
            </a:r>
            <a:endParaRPr/>
          </a:p>
          <a:p>
            <a:pPr indent="-342900" lvl="0" marL="342900" rtl="0" algn="l">
              <a:spcBef>
                <a:spcPts val="600"/>
              </a:spcBef>
              <a:spcAft>
                <a:spcPts val="0"/>
              </a:spcAft>
              <a:buSzPts val="3000"/>
              <a:buChar char="▪"/>
            </a:pPr>
            <a:r>
              <a:rPr lang="en-US">
                <a:solidFill>
                  <a:srgbClr val="00B050"/>
                </a:solidFill>
              </a:rPr>
              <a:t>The Fourth Amendment, Expectation of Privacy, and Surveillance Technologies</a:t>
            </a:r>
            <a:endParaRPr/>
          </a:p>
          <a:p>
            <a:pPr indent="-342900" lvl="0" marL="342900" rtl="0" algn="l">
              <a:spcBef>
                <a:spcPts val="600"/>
              </a:spcBef>
              <a:spcAft>
                <a:spcPts val="0"/>
              </a:spcAft>
              <a:buSzPts val="3000"/>
              <a:buChar char="▪"/>
            </a:pPr>
            <a:r>
              <a:rPr lang="en-US"/>
              <a:t>Government Systems</a:t>
            </a:r>
            <a:endParaRPr/>
          </a:p>
          <a:p>
            <a:pPr indent="-342900" lvl="0" marL="342900" rtl="0" algn="l">
              <a:spcBef>
                <a:spcPts val="600"/>
              </a:spcBef>
              <a:spcAft>
                <a:spcPts val="0"/>
              </a:spcAft>
              <a:buSzPts val="3000"/>
              <a:buChar char="▪"/>
            </a:pPr>
            <a:r>
              <a:rPr lang="en-US"/>
              <a:t>Protecting Privacy: Technology, Markets, Rights, and Laws</a:t>
            </a:r>
            <a:endParaRPr/>
          </a:p>
          <a:p>
            <a:pPr indent="-342900" lvl="0" marL="342900" rtl="0" algn="l">
              <a:spcBef>
                <a:spcPts val="600"/>
              </a:spcBef>
              <a:spcAft>
                <a:spcPts val="0"/>
              </a:spcAft>
              <a:buSzPts val="3000"/>
              <a:buChar char="▪"/>
            </a:pPr>
            <a:r>
              <a:rPr lang="en-US"/>
              <a:t>Communications</a:t>
            </a:r>
            <a:endParaRPr/>
          </a:p>
          <a:p>
            <a:pPr indent="-152400" lvl="0" marL="342900" rtl="0" algn="l">
              <a:spcBef>
                <a:spcPts val="600"/>
              </a:spcBef>
              <a:spcAft>
                <a:spcPts val="0"/>
              </a:spcAft>
              <a:buSzPts val="3000"/>
              <a:buNone/>
            </a:pPr>
            <a:r>
              <a:t/>
            </a:r>
            <a:endParaRPr/>
          </a:p>
          <a:p>
            <a:pPr indent="-152400" lvl="0" marL="342900" rtl="0" algn="l">
              <a:spcBef>
                <a:spcPts val="600"/>
              </a:spcBef>
              <a:spcAft>
                <a:spcPts val="0"/>
              </a:spcAft>
              <a:buSzPts val="3000"/>
              <a:buNone/>
            </a:pPr>
            <a:r>
              <a:t/>
            </a:r>
            <a:endParaRPr/>
          </a:p>
        </p:txBody>
      </p:sp>
      <p:pic>
        <p:nvPicPr>
          <p:cNvPr id="47" name="Google Shape;47;p2"/>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48" name="Google Shape;48;p2"/>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i="1" lang="en-US"/>
              <a:t>Kyllo v United States </a:t>
            </a:r>
            <a:r>
              <a:rPr lang="en-US"/>
              <a:t>(2001)</a:t>
            </a:r>
            <a:endParaRPr i="1"/>
          </a:p>
          <a:p>
            <a:pPr indent="-285750" lvl="1" marL="742950" rtl="0" algn="l">
              <a:spcBef>
                <a:spcPts val="560"/>
              </a:spcBef>
              <a:spcAft>
                <a:spcPts val="0"/>
              </a:spcAft>
              <a:buSzPts val="1400"/>
              <a:buChar char="▪"/>
            </a:pPr>
            <a:r>
              <a:rPr lang="en-US"/>
              <a:t>Supreme Court ruled that police could not use thermal-imaging devices to search a home from the outside without a search warrant. </a:t>
            </a:r>
            <a:endParaRPr/>
          </a:p>
          <a:p>
            <a:pPr indent="-285750" lvl="1" marL="742950" rtl="0" algn="l">
              <a:spcBef>
                <a:spcPts val="560"/>
              </a:spcBef>
              <a:spcAft>
                <a:spcPts val="0"/>
              </a:spcAft>
              <a:buSzPts val="1400"/>
              <a:buChar char="▪"/>
            </a:pPr>
            <a:r>
              <a:rPr lang="en-US"/>
              <a:t>Court stated that where “government uses a device that is not in general public use, to explore details of the home that would previously have been unknowable without physical intrusion, the surveillance is a ‘search.’”</a:t>
            </a:r>
            <a:endParaRPr/>
          </a:p>
          <a:p>
            <a:pPr indent="-196850" lvl="1" marL="742950" rtl="0" algn="l">
              <a:spcBef>
                <a:spcPts val="560"/>
              </a:spcBef>
              <a:spcAft>
                <a:spcPts val="0"/>
              </a:spcAft>
              <a:buSzPts val="1400"/>
              <a:buNone/>
            </a:pPr>
            <a:r>
              <a:t/>
            </a:r>
            <a:endParaRPr/>
          </a:p>
          <a:p>
            <a:pPr indent="-196850" lvl="1" marL="742950" rtl="0" algn="l">
              <a:spcBef>
                <a:spcPts val="560"/>
              </a:spcBef>
              <a:spcAft>
                <a:spcPts val="0"/>
              </a:spcAft>
              <a:buSzPts val="1400"/>
              <a:buNone/>
            </a:pPr>
            <a:r>
              <a:t/>
            </a:r>
            <a:endParaRPr i="1"/>
          </a:p>
        </p:txBody>
      </p:sp>
      <p:pic>
        <p:nvPicPr>
          <p:cNvPr id="185" name="Google Shape;185;p23"/>
          <p:cNvPicPr preferRelativeResize="0"/>
          <p:nvPr>
            <p:ph type="title"/>
          </p:nvPr>
        </p:nvPicPr>
        <p:blipFill rotWithShape="1">
          <a:blip r:embed="rId3">
            <a:alphaModFix/>
          </a:blip>
          <a:srcRect b="0" l="0" r="0" t="0"/>
          <a:stretch/>
        </p:blipFill>
        <p:spPr>
          <a:xfrm>
            <a:off x="969963" y="30163"/>
            <a:ext cx="8113712" cy="1444625"/>
          </a:xfrm>
          <a:prstGeom prst="rect">
            <a:avLst/>
          </a:prstGeom>
          <a:noFill/>
          <a:ln>
            <a:noFill/>
          </a:ln>
          <a:effectLst>
            <a:outerShdw blurRad="63500" rotWithShape="0" algn="ctr" dir="3179998" dist="33020">
              <a:srgbClr val="000000">
                <a:alpha val="29803"/>
              </a:srgbClr>
            </a:outerShdw>
          </a:effectLst>
        </p:spPr>
      </p:pic>
      <p:sp>
        <p:nvSpPr>
          <p:cNvPr id="186" name="Google Shape;186;p23"/>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A5A5A5"/>
              </a:buClr>
              <a:buSzPts val="3000"/>
              <a:buFont typeface="Noto Sans Symbols"/>
              <a:buChar char="▪"/>
            </a:pPr>
            <a:r>
              <a:rPr lang="en-US"/>
              <a:t>They were doing so some years back as part of searching a person/vehicle</a:t>
            </a:r>
            <a:endParaRPr/>
          </a:p>
          <a:p>
            <a:pPr indent="-342900" lvl="0" marL="342900" rtl="0" algn="l">
              <a:spcBef>
                <a:spcPts val="600"/>
              </a:spcBef>
              <a:spcAft>
                <a:spcPts val="0"/>
              </a:spcAft>
              <a:buClr>
                <a:srgbClr val="A5A5A5"/>
              </a:buClr>
              <a:buSzPts val="3000"/>
              <a:buFont typeface="Noto Sans Symbols"/>
              <a:buChar char="▪"/>
            </a:pPr>
            <a:r>
              <a:rPr lang="en-US"/>
              <a:t>Supreme court ruled in 2014 that cell phones may not be searched without a warrant</a:t>
            </a:r>
            <a:endParaRPr/>
          </a:p>
          <a:p>
            <a:pPr indent="-285750" lvl="1" marL="742950" rtl="0" algn="l">
              <a:spcBef>
                <a:spcPts val="560"/>
              </a:spcBef>
              <a:spcAft>
                <a:spcPts val="0"/>
              </a:spcAft>
              <a:buSzPts val="1400"/>
              <a:buChar char="▪"/>
            </a:pPr>
            <a:r>
              <a:rPr lang="en-US"/>
              <a:t>However, police can inspect phone for physical weapons (knives embedded etc)</a:t>
            </a:r>
            <a:endParaRPr/>
          </a:p>
          <a:p>
            <a:pPr indent="-285750" lvl="1" marL="742950" rtl="0" algn="l">
              <a:spcBef>
                <a:spcPts val="560"/>
              </a:spcBef>
              <a:spcAft>
                <a:spcPts val="0"/>
              </a:spcAft>
              <a:buSzPts val="1400"/>
              <a:buChar char="▪"/>
            </a:pPr>
            <a:r>
              <a:rPr lang="en-US"/>
              <a:t>But your information is still free from intrusion</a:t>
            </a:r>
            <a:endParaRPr/>
          </a:p>
        </p:txBody>
      </p:sp>
      <p:sp>
        <p:nvSpPr>
          <p:cNvPr id="193" name="Google Shape;193;p24"/>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en-US"/>
              <a:t>Can your phone be searched by police?</a:t>
            </a:r>
            <a:endParaRPr/>
          </a:p>
        </p:txBody>
      </p:sp>
      <p:sp>
        <p:nvSpPr>
          <p:cNvPr id="194" name="Google Shape;194;p24"/>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A5A5A5"/>
              </a:buClr>
              <a:buSzPts val="3000"/>
              <a:buFont typeface="Noto Sans Symbols"/>
              <a:buChar char="▪"/>
            </a:pPr>
            <a:r>
              <a:rPr lang="en-US"/>
              <a:t>Stingrays and other variants of IMSI (International Mobile Subscriber Identity) catcher:</a:t>
            </a:r>
            <a:endParaRPr/>
          </a:p>
          <a:p>
            <a:pPr indent="-285750" lvl="1" marL="742950" rtl="0" algn="l">
              <a:spcBef>
                <a:spcPts val="560"/>
              </a:spcBef>
              <a:spcAft>
                <a:spcPts val="0"/>
              </a:spcAft>
              <a:buSzPts val="1400"/>
              <a:buChar char="▪"/>
            </a:pPr>
            <a:r>
              <a:rPr lang="en-US"/>
              <a:t>Agencies have been using them since at least 2009</a:t>
            </a:r>
            <a:endParaRPr/>
          </a:p>
          <a:p>
            <a:pPr indent="-285750" lvl="1" marL="742950" rtl="0" algn="l">
              <a:spcBef>
                <a:spcPts val="560"/>
              </a:spcBef>
              <a:spcAft>
                <a:spcPts val="0"/>
              </a:spcAft>
              <a:buSzPts val="1400"/>
              <a:buChar char="▪"/>
            </a:pPr>
            <a:r>
              <a:rPr lang="en-US"/>
              <a:t>Their operation and even existence are protected by nondisclosure agreements supported by the federal government</a:t>
            </a:r>
            <a:endParaRPr/>
          </a:p>
          <a:p>
            <a:pPr indent="-285750" lvl="1" marL="742950" rtl="0" algn="l">
              <a:spcBef>
                <a:spcPts val="560"/>
              </a:spcBef>
              <a:spcAft>
                <a:spcPts val="0"/>
              </a:spcAft>
              <a:buSzPts val="1400"/>
              <a:buChar char="▪"/>
            </a:pPr>
            <a:r>
              <a:rPr lang="en-US"/>
              <a:t>May be called “confidential sources”</a:t>
            </a:r>
            <a:endParaRPr/>
          </a:p>
          <a:p>
            <a:pPr indent="-285750" lvl="1" marL="742950" rtl="0" algn="l">
              <a:spcBef>
                <a:spcPts val="560"/>
              </a:spcBef>
              <a:spcAft>
                <a:spcPts val="0"/>
              </a:spcAft>
              <a:buSzPts val="1400"/>
              <a:buChar char="▪"/>
            </a:pPr>
            <a:r>
              <a:rPr lang="en-US"/>
              <a:t>Can locate phones and monitor traffic</a:t>
            </a:r>
            <a:endParaRPr/>
          </a:p>
        </p:txBody>
      </p:sp>
      <p:sp>
        <p:nvSpPr>
          <p:cNvPr id="201" name="Google Shape;201;p26"/>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en-US"/>
              <a:t>Stingrays, etc</a:t>
            </a:r>
            <a:endParaRPr/>
          </a:p>
        </p:txBody>
      </p:sp>
      <p:sp>
        <p:nvSpPr>
          <p:cNvPr id="202" name="Google Shape;202;p26"/>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Security cameras</a:t>
            </a:r>
            <a:endParaRPr/>
          </a:p>
          <a:p>
            <a:pPr indent="-279400" lvl="1" marL="742950" rtl="0" algn="l">
              <a:spcBef>
                <a:spcPts val="600"/>
              </a:spcBef>
              <a:spcAft>
                <a:spcPts val="0"/>
              </a:spcAft>
              <a:buSzPts val="1400"/>
              <a:buChar char="▪"/>
            </a:pPr>
            <a:r>
              <a:rPr lang="en-US" sz="3000"/>
              <a:t>Increased security</a:t>
            </a:r>
            <a:endParaRPr sz="3000"/>
          </a:p>
          <a:p>
            <a:pPr indent="-279400" lvl="1" marL="742950" rtl="0" algn="l">
              <a:spcBef>
                <a:spcPts val="600"/>
              </a:spcBef>
              <a:spcAft>
                <a:spcPts val="0"/>
              </a:spcAft>
              <a:buSzPts val="1400"/>
              <a:buChar char="▪"/>
            </a:pPr>
            <a:r>
              <a:rPr lang="en-US" sz="3000"/>
              <a:t>Can possibly help detect intruders or catch burglars on video</a:t>
            </a:r>
            <a:endParaRPr sz="3000"/>
          </a:p>
          <a:p>
            <a:pPr indent="-279400" lvl="1" marL="742950" rtl="0" algn="l">
              <a:spcBef>
                <a:spcPts val="600"/>
              </a:spcBef>
              <a:spcAft>
                <a:spcPts val="0"/>
              </a:spcAft>
              <a:buSzPts val="1400"/>
              <a:buChar char="▪"/>
            </a:pPr>
            <a:r>
              <a:rPr lang="en-US" sz="3000"/>
              <a:t>Decreased privacy</a:t>
            </a:r>
            <a:endParaRPr sz="3000"/>
          </a:p>
          <a:p>
            <a:pPr indent="-279400" lvl="1" marL="742950" rtl="0" algn="l">
              <a:spcBef>
                <a:spcPts val="600"/>
              </a:spcBef>
              <a:spcAft>
                <a:spcPts val="0"/>
              </a:spcAft>
              <a:buSzPts val="1400"/>
              <a:buChar char="▪"/>
            </a:pPr>
            <a:r>
              <a:rPr lang="en-US" sz="3000"/>
              <a:t>A professor might not want footage of the bar they attend put in a place that students can see (or vice versa)</a:t>
            </a:r>
            <a:endParaRPr sz="3000"/>
          </a:p>
          <a:p>
            <a:pPr indent="-279400" lvl="1" marL="742950" rtl="0" algn="l">
              <a:spcBef>
                <a:spcPts val="600"/>
              </a:spcBef>
              <a:spcAft>
                <a:spcPts val="0"/>
              </a:spcAft>
              <a:buSzPts val="1400"/>
              <a:buChar char="▪"/>
            </a:pPr>
            <a:r>
              <a:rPr lang="en-US" sz="3000"/>
              <a:t>We may feel that we are unwittingly being subjected to a “police checkpoint”</a:t>
            </a:r>
            <a:endParaRPr sz="3000"/>
          </a:p>
          <a:p>
            <a:pPr indent="0" lvl="0" marL="0" rtl="0" algn="l">
              <a:spcBef>
                <a:spcPts val="600"/>
              </a:spcBef>
              <a:spcAft>
                <a:spcPts val="0"/>
              </a:spcAft>
              <a:buSzPts val="3000"/>
              <a:buFont typeface="Noto Sans Symbols"/>
              <a:buNone/>
            </a:pPr>
            <a:r>
              <a:t/>
            </a:r>
            <a:endParaRPr/>
          </a:p>
        </p:txBody>
      </p:sp>
      <p:pic>
        <p:nvPicPr>
          <p:cNvPr id="209" name="Google Shape;209;p27"/>
          <p:cNvPicPr preferRelativeResize="0"/>
          <p:nvPr>
            <p:ph type="title"/>
          </p:nvPr>
        </p:nvPicPr>
        <p:blipFill rotWithShape="1">
          <a:blip r:embed="rId3">
            <a:alphaModFix/>
          </a:blip>
          <a:srcRect b="0" l="0" r="0" t="0"/>
          <a:stretch/>
        </p:blipFill>
        <p:spPr>
          <a:xfrm>
            <a:off x="969963" y="30163"/>
            <a:ext cx="7504112" cy="1444625"/>
          </a:xfrm>
          <a:prstGeom prst="rect">
            <a:avLst/>
          </a:prstGeom>
          <a:noFill/>
          <a:ln>
            <a:noFill/>
          </a:ln>
          <a:effectLst>
            <a:outerShdw blurRad="63500" rotWithShape="0" algn="ctr" dir="3179998" dist="33020">
              <a:srgbClr val="000000">
                <a:alpha val="29803"/>
              </a:srgbClr>
            </a:outerShdw>
          </a:effectLst>
        </p:spPr>
      </p:pic>
      <p:sp>
        <p:nvSpPr>
          <p:cNvPr id="210" name="Google Shape;210;p27"/>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976553e89b_0_30"/>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Font typeface="Calibri"/>
              <a:buNone/>
            </a:pPr>
            <a:r>
              <a:rPr lang="en-US"/>
              <a:t>Databases:</a:t>
            </a:r>
            <a:endParaRPr/>
          </a:p>
          <a:p>
            <a:pPr indent="-342900" lvl="0" marL="342900" rtl="0" algn="l">
              <a:lnSpc>
                <a:spcPct val="90000"/>
              </a:lnSpc>
              <a:spcBef>
                <a:spcPts val="600"/>
              </a:spcBef>
              <a:spcAft>
                <a:spcPts val="0"/>
              </a:spcAft>
              <a:buSzPts val="3000"/>
              <a:buChar char="▪"/>
            </a:pPr>
            <a:r>
              <a:rPr lang="en-US"/>
              <a:t>Government Accountability Office (GAO) - monitors government's privacy policies</a:t>
            </a:r>
            <a:endParaRPr/>
          </a:p>
          <a:p>
            <a:pPr indent="-342900" lvl="0" marL="342900" rtl="0" algn="l">
              <a:lnSpc>
                <a:spcPct val="90000"/>
              </a:lnSpc>
              <a:spcBef>
                <a:spcPts val="600"/>
              </a:spcBef>
              <a:spcAft>
                <a:spcPts val="0"/>
              </a:spcAft>
              <a:buSzPts val="3000"/>
              <a:buChar char="▪"/>
            </a:pPr>
            <a:r>
              <a:rPr lang="en-US"/>
              <a:t>Burden of proof and "fishing expeditions"</a:t>
            </a:r>
            <a:endParaRPr/>
          </a:p>
          <a:p>
            <a:pPr indent="-342900" lvl="0" marL="342900" rtl="0" algn="l">
              <a:lnSpc>
                <a:spcPct val="90000"/>
              </a:lnSpc>
              <a:spcBef>
                <a:spcPts val="600"/>
              </a:spcBef>
              <a:spcAft>
                <a:spcPts val="0"/>
              </a:spcAft>
              <a:buSzPts val="3000"/>
              <a:buChar char="▪"/>
            </a:pPr>
            <a:r>
              <a:rPr lang="en-US"/>
              <a:t>Data mining and computer matching to fight terrorism</a:t>
            </a:r>
            <a:endParaRPr/>
          </a:p>
          <a:p>
            <a:pPr indent="-152400" lvl="0" marL="342900" rtl="0" algn="l">
              <a:spcBef>
                <a:spcPts val="600"/>
              </a:spcBef>
              <a:spcAft>
                <a:spcPts val="0"/>
              </a:spcAft>
              <a:buSzPts val="3000"/>
              <a:buNone/>
            </a:pPr>
            <a:r>
              <a:t/>
            </a:r>
            <a:endParaRPr/>
          </a:p>
        </p:txBody>
      </p:sp>
      <p:pic>
        <p:nvPicPr>
          <p:cNvPr id="216" name="Google Shape;216;g976553e89b_0_30"/>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17" name="Google Shape;217;g976553e89b_0_30"/>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976553e89b_0_36"/>
          <p:cNvSpPr txBox="1"/>
          <p:nvPr>
            <p:ph idx="1" type="body"/>
          </p:nvPr>
        </p:nvSpPr>
        <p:spPr>
          <a:xfrm>
            <a:off x="1219200" y="1371600"/>
            <a:ext cx="77724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Font typeface="Calibri"/>
              <a:buNone/>
            </a:pPr>
            <a:r>
              <a:rPr lang="en-US"/>
              <a:t>Public Records: Access vs. Privacy:</a:t>
            </a:r>
            <a:endParaRPr/>
          </a:p>
          <a:p>
            <a:pPr indent="-342900" lvl="0" marL="342900" rtl="0" algn="l">
              <a:lnSpc>
                <a:spcPct val="90000"/>
              </a:lnSpc>
              <a:spcBef>
                <a:spcPts val="560"/>
              </a:spcBef>
              <a:spcAft>
                <a:spcPts val="0"/>
              </a:spcAft>
              <a:buSzPts val="2800"/>
              <a:buChar char="▪"/>
            </a:pPr>
            <a:r>
              <a:rPr lang="en-US" sz="2800"/>
              <a:t>Public Records – records available to general public (bankruptcy, property, and arrest records, salaries of government employees, etc.)</a:t>
            </a:r>
            <a:endParaRPr/>
          </a:p>
          <a:p>
            <a:pPr indent="-342900" lvl="0" marL="342900" rtl="0" algn="l">
              <a:lnSpc>
                <a:spcPct val="90000"/>
              </a:lnSpc>
              <a:spcBef>
                <a:spcPts val="560"/>
              </a:spcBef>
              <a:spcAft>
                <a:spcPts val="0"/>
              </a:spcAft>
              <a:buSzPts val="2800"/>
              <a:buChar char="▪"/>
            </a:pPr>
            <a:r>
              <a:rPr lang="en-US" sz="2800"/>
              <a:t>Identity theft can arise when public records are accessed</a:t>
            </a:r>
            <a:endParaRPr/>
          </a:p>
          <a:p>
            <a:pPr indent="-342900" lvl="0" marL="342900" rtl="0" algn="l">
              <a:lnSpc>
                <a:spcPct val="90000"/>
              </a:lnSpc>
              <a:spcBef>
                <a:spcPts val="560"/>
              </a:spcBef>
              <a:spcAft>
                <a:spcPts val="0"/>
              </a:spcAft>
              <a:buSzPts val="2800"/>
              <a:buChar char="▪"/>
            </a:pPr>
            <a:r>
              <a:rPr lang="en-US" sz="2800"/>
              <a:t>How should we control access to sensitive public records?</a:t>
            </a:r>
            <a:endParaRPr/>
          </a:p>
        </p:txBody>
      </p:sp>
      <p:pic>
        <p:nvPicPr>
          <p:cNvPr id="223" name="Google Shape;223;g976553e89b_0_36"/>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24" name="Google Shape;224;g976553e89b_0_36"/>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976553e89b_0_42"/>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Font typeface="Calibri"/>
              <a:buNone/>
            </a:pPr>
            <a:r>
              <a:rPr lang="en-US"/>
              <a:t>Discussion Questions:</a:t>
            </a:r>
            <a:endParaRPr/>
          </a:p>
          <a:p>
            <a:pPr indent="-342900" lvl="0" marL="342900" rtl="0" algn="l">
              <a:spcBef>
                <a:spcPts val="600"/>
              </a:spcBef>
              <a:spcAft>
                <a:spcPts val="0"/>
              </a:spcAft>
              <a:buSzPts val="3000"/>
              <a:buChar char="▪"/>
            </a:pPr>
            <a:r>
              <a:rPr i="1" lang="en-US"/>
              <a:t>What data does the government have about you?  </a:t>
            </a:r>
            <a:endParaRPr/>
          </a:p>
          <a:p>
            <a:pPr indent="-342900" lvl="0" marL="342900" rtl="0" algn="l">
              <a:spcBef>
                <a:spcPts val="600"/>
              </a:spcBef>
              <a:spcAft>
                <a:spcPts val="0"/>
              </a:spcAft>
              <a:buSzPts val="3000"/>
              <a:buChar char="▪"/>
            </a:pPr>
            <a:r>
              <a:rPr i="1" lang="en-US"/>
              <a:t>Who has access to the data? </a:t>
            </a:r>
            <a:endParaRPr/>
          </a:p>
          <a:p>
            <a:pPr indent="-342900" lvl="0" marL="342900" rtl="0" algn="l">
              <a:spcBef>
                <a:spcPts val="600"/>
              </a:spcBef>
              <a:spcAft>
                <a:spcPts val="0"/>
              </a:spcAft>
              <a:buSzPts val="3000"/>
              <a:buChar char="▪"/>
            </a:pPr>
            <a:r>
              <a:rPr i="1" lang="en-US"/>
              <a:t>How is your data protected?</a:t>
            </a:r>
            <a:endParaRPr/>
          </a:p>
          <a:p>
            <a:pPr indent="-152400" lvl="0" marL="342900" rtl="0" algn="l">
              <a:spcBef>
                <a:spcPts val="600"/>
              </a:spcBef>
              <a:spcAft>
                <a:spcPts val="0"/>
              </a:spcAft>
              <a:buSzPts val="3000"/>
              <a:buNone/>
            </a:pPr>
            <a:r>
              <a:t/>
            </a:r>
            <a:endParaRPr/>
          </a:p>
        </p:txBody>
      </p:sp>
      <p:pic>
        <p:nvPicPr>
          <p:cNvPr id="230" name="Google Shape;230;g976553e89b_0_42"/>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31" name="Google Shape;231;g976553e89b_0_42"/>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976553e89b_0_84"/>
          <p:cNvSpPr txBox="1"/>
          <p:nvPr>
            <p:ph type="title"/>
          </p:nvPr>
        </p:nvSpPr>
        <p:spPr>
          <a:xfrm>
            <a:off x="1219200" y="228600"/>
            <a:ext cx="716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National ID Systems</a:t>
            </a:r>
            <a:endParaRPr/>
          </a:p>
        </p:txBody>
      </p:sp>
      <p:pic>
        <p:nvPicPr>
          <p:cNvPr id="238" name="Google Shape;238;g976553e89b_0_84"/>
          <p:cNvPicPr preferRelativeResize="0"/>
          <p:nvPr/>
        </p:nvPicPr>
        <p:blipFill>
          <a:blip r:embed="rId3">
            <a:alphaModFix/>
          </a:blip>
          <a:stretch>
            <a:fillRect/>
          </a:stretch>
        </p:blipFill>
        <p:spPr>
          <a:xfrm>
            <a:off x="2551725" y="1277075"/>
            <a:ext cx="4497750" cy="2532575"/>
          </a:xfrm>
          <a:prstGeom prst="rect">
            <a:avLst/>
          </a:prstGeom>
          <a:noFill/>
          <a:ln>
            <a:noFill/>
          </a:ln>
        </p:spPr>
      </p:pic>
      <p:pic>
        <p:nvPicPr>
          <p:cNvPr id="239" name="Google Shape;239;g976553e89b_0_84"/>
          <p:cNvPicPr preferRelativeResize="0"/>
          <p:nvPr/>
        </p:nvPicPr>
        <p:blipFill>
          <a:blip r:embed="rId4">
            <a:alphaModFix/>
          </a:blip>
          <a:stretch>
            <a:fillRect/>
          </a:stretch>
        </p:blipFill>
        <p:spPr>
          <a:xfrm>
            <a:off x="2282625" y="3959000"/>
            <a:ext cx="5035925" cy="283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976553e89b_0_48"/>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000"/>
              <a:buChar char="▪"/>
            </a:pPr>
            <a:r>
              <a:rPr lang="en-US"/>
              <a:t>Social Security Numbers</a:t>
            </a:r>
            <a:endParaRPr/>
          </a:p>
          <a:p>
            <a:pPr indent="-285750" lvl="1" marL="742950" rtl="0" algn="l">
              <a:spcBef>
                <a:spcPts val="560"/>
              </a:spcBef>
              <a:spcAft>
                <a:spcPts val="0"/>
              </a:spcAft>
              <a:buSzPts val="1400"/>
              <a:buChar char="▪"/>
            </a:pPr>
            <a:r>
              <a:rPr lang="en-US"/>
              <a:t>Too widely used</a:t>
            </a:r>
            <a:endParaRPr/>
          </a:p>
          <a:p>
            <a:pPr indent="-285750" lvl="1" marL="742950" rtl="0" algn="l">
              <a:spcBef>
                <a:spcPts val="560"/>
              </a:spcBef>
              <a:spcAft>
                <a:spcPts val="0"/>
              </a:spcAft>
              <a:buSzPts val="1400"/>
              <a:buChar char="▪"/>
            </a:pPr>
            <a:r>
              <a:rPr lang="en-US"/>
              <a:t>Easy to falsify</a:t>
            </a:r>
            <a:endParaRPr/>
          </a:p>
          <a:p>
            <a:pPr indent="-342900" lvl="0" marL="342900" rtl="0" algn="l">
              <a:spcBef>
                <a:spcPts val="600"/>
              </a:spcBef>
              <a:spcAft>
                <a:spcPts val="0"/>
              </a:spcAft>
              <a:buSzPts val="3000"/>
              <a:buChar char="▪"/>
            </a:pPr>
            <a:r>
              <a:rPr lang="en-US"/>
              <a:t>Various new proposals would require citizenship, employment, health, tax, financial, or other data, as well as biometric information. In many proposals, the cards would also access a variety of databases for additional information.</a:t>
            </a:r>
            <a:endParaRPr/>
          </a:p>
        </p:txBody>
      </p:sp>
      <p:pic>
        <p:nvPicPr>
          <p:cNvPr id="246" name="Google Shape;246;g976553e89b_0_48"/>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47" name="Google Shape;247;g976553e89b_0_48"/>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976553e89b_0_55"/>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Char char="▪"/>
            </a:pPr>
            <a:r>
              <a:rPr lang="en-US"/>
              <a:t>A new national ID system - Pros</a:t>
            </a:r>
            <a:endParaRPr/>
          </a:p>
          <a:p>
            <a:pPr indent="-285750" lvl="1" marL="742950" rtl="0" algn="l">
              <a:lnSpc>
                <a:spcPct val="90000"/>
              </a:lnSpc>
              <a:spcBef>
                <a:spcPts val="560"/>
              </a:spcBef>
              <a:spcAft>
                <a:spcPts val="0"/>
              </a:spcAft>
              <a:buSzPts val="1400"/>
              <a:buChar char="▪"/>
            </a:pPr>
            <a:r>
              <a:rPr lang="en-US"/>
              <a:t>would require the card</a:t>
            </a:r>
            <a:endParaRPr/>
          </a:p>
          <a:p>
            <a:pPr indent="-285750" lvl="1" marL="742950" rtl="0" algn="l">
              <a:lnSpc>
                <a:spcPct val="90000"/>
              </a:lnSpc>
              <a:spcBef>
                <a:spcPts val="560"/>
              </a:spcBef>
              <a:spcAft>
                <a:spcPts val="0"/>
              </a:spcAft>
              <a:buSzPts val="1400"/>
              <a:buChar char="▪"/>
            </a:pPr>
            <a:r>
              <a:rPr lang="en-US"/>
              <a:t>harder to forge</a:t>
            </a:r>
            <a:endParaRPr/>
          </a:p>
          <a:p>
            <a:pPr indent="-285750" lvl="1" marL="742950" rtl="0" algn="l">
              <a:lnSpc>
                <a:spcPct val="90000"/>
              </a:lnSpc>
              <a:spcBef>
                <a:spcPts val="560"/>
              </a:spcBef>
              <a:spcAft>
                <a:spcPts val="0"/>
              </a:spcAft>
              <a:buSzPts val="1400"/>
              <a:buChar char="▪"/>
            </a:pPr>
            <a:r>
              <a:rPr lang="en-US"/>
              <a:t>have to carry only one card</a:t>
            </a:r>
            <a:endParaRPr/>
          </a:p>
          <a:p>
            <a:pPr indent="-342900" lvl="0" marL="342900" rtl="0" algn="l">
              <a:lnSpc>
                <a:spcPct val="90000"/>
              </a:lnSpc>
              <a:spcBef>
                <a:spcPts val="600"/>
              </a:spcBef>
              <a:spcAft>
                <a:spcPts val="0"/>
              </a:spcAft>
              <a:buSzPts val="3000"/>
              <a:buChar char="▪"/>
            </a:pPr>
            <a:r>
              <a:rPr lang="en-US"/>
              <a:t>A new national ID system - Cons</a:t>
            </a:r>
            <a:endParaRPr/>
          </a:p>
          <a:p>
            <a:pPr indent="-285750" lvl="1" marL="742950" rtl="0" algn="l">
              <a:lnSpc>
                <a:spcPct val="90000"/>
              </a:lnSpc>
              <a:spcBef>
                <a:spcPts val="560"/>
              </a:spcBef>
              <a:spcAft>
                <a:spcPts val="0"/>
              </a:spcAft>
              <a:buSzPts val="1400"/>
              <a:buChar char="▪"/>
            </a:pPr>
            <a:r>
              <a:rPr lang="en-US"/>
              <a:t>Threat to freedom and privacy</a:t>
            </a:r>
            <a:endParaRPr/>
          </a:p>
          <a:p>
            <a:pPr indent="-285750" lvl="1" marL="742950" rtl="0" algn="l">
              <a:lnSpc>
                <a:spcPct val="90000"/>
              </a:lnSpc>
              <a:spcBef>
                <a:spcPts val="560"/>
              </a:spcBef>
              <a:spcAft>
                <a:spcPts val="0"/>
              </a:spcAft>
              <a:buSzPts val="1400"/>
              <a:buChar char="▪"/>
            </a:pPr>
            <a:r>
              <a:rPr lang="en-US"/>
              <a:t>Increased potential for abuse</a:t>
            </a:r>
            <a:endParaRPr/>
          </a:p>
          <a:p>
            <a:pPr indent="-342900" lvl="0" marL="342900" rtl="0" algn="l">
              <a:lnSpc>
                <a:spcPct val="90000"/>
              </a:lnSpc>
              <a:spcBef>
                <a:spcPts val="560"/>
              </a:spcBef>
              <a:spcAft>
                <a:spcPts val="0"/>
              </a:spcAft>
              <a:buSzPts val="3000"/>
              <a:buChar char="▪"/>
            </a:pPr>
            <a:r>
              <a:rPr lang="en-US"/>
              <a:t>What about biometric based ID systems?</a:t>
            </a:r>
            <a:endParaRPr/>
          </a:p>
        </p:txBody>
      </p:sp>
      <p:pic>
        <p:nvPicPr>
          <p:cNvPr id="254" name="Google Shape;254;g976553e89b_0_55"/>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55" name="Google Shape;255;g976553e89b_0_55"/>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idx="1" type="body"/>
          </p:nvPr>
        </p:nvSpPr>
        <p:spPr>
          <a:xfrm>
            <a:off x="1219200" y="1371600"/>
            <a:ext cx="77724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What </a:t>
            </a:r>
            <a:r>
              <a:rPr i="1" lang="en-US"/>
              <a:t>we</a:t>
            </a:r>
            <a:r>
              <a:rPr lang="en-US"/>
              <a:t> do</a:t>
            </a:r>
            <a:endParaRPr/>
          </a:p>
          <a:p>
            <a:pPr indent="-285750" lvl="1" marL="742950" rtl="0" algn="l">
              <a:spcBef>
                <a:spcPts val="560"/>
              </a:spcBef>
              <a:spcAft>
                <a:spcPts val="0"/>
              </a:spcAft>
              <a:buSzPts val="1400"/>
              <a:buChar char="▪"/>
            </a:pPr>
            <a:r>
              <a:rPr lang="en-US"/>
              <a:t>Post opinions, gossip, pictures, “away from home” status</a:t>
            </a:r>
            <a:endParaRPr/>
          </a:p>
          <a:p>
            <a:pPr indent="-285750" lvl="1" marL="742950" rtl="0" algn="l">
              <a:spcBef>
                <a:spcPts val="560"/>
              </a:spcBef>
              <a:spcAft>
                <a:spcPts val="0"/>
              </a:spcAft>
              <a:buSzPts val="1400"/>
              <a:buChar char="▪"/>
            </a:pPr>
            <a:r>
              <a:t/>
            </a:r>
            <a:endParaRPr/>
          </a:p>
          <a:p>
            <a:pPr indent="-342900" lvl="0" marL="342900" rtl="0" algn="l">
              <a:spcBef>
                <a:spcPts val="600"/>
              </a:spcBef>
              <a:spcAft>
                <a:spcPts val="0"/>
              </a:spcAft>
              <a:buSzPts val="3000"/>
              <a:buChar char="▪"/>
            </a:pPr>
            <a:r>
              <a:rPr lang="en-US"/>
              <a:t>What </a:t>
            </a:r>
            <a:r>
              <a:rPr i="1" lang="en-US"/>
              <a:t>they </a:t>
            </a:r>
            <a:r>
              <a:rPr lang="en-US"/>
              <a:t>do</a:t>
            </a:r>
            <a:endParaRPr/>
          </a:p>
          <a:p>
            <a:pPr indent="-285750" lvl="1" marL="742950" rtl="0" algn="l">
              <a:spcBef>
                <a:spcPts val="560"/>
              </a:spcBef>
              <a:spcAft>
                <a:spcPts val="0"/>
              </a:spcAft>
              <a:buSzPts val="1400"/>
              <a:buChar char="▪"/>
            </a:pPr>
            <a:r>
              <a:rPr lang="en-US"/>
              <a:t>New services with unexpected privacy settings</a:t>
            </a:r>
            <a:endParaRPr/>
          </a:p>
        </p:txBody>
      </p:sp>
      <p:pic>
        <p:nvPicPr>
          <p:cNvPr id="55" name="Google Shape;55;p8"/>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56" name="Google Shape;56;p8"/>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976553e89b_0_62"/>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Font typeface="Calibri"/>
              <a:buNone/>
            </a:pPr>
            <a:r>
              <a:rPr lang="en-US" sz="2400"/>
              <a:t>Technology and Markets:</a:t>
            </a:r>
            <a:endParaRPr sz="2400"/>
          </a:p>
          <a:p>
            <a:pPr indent="-304800" lvl="0" marL="342900" rtl="0" algn="l">
              <a:lnSpc>
                <a:spcPct val="90000"/>
              </a:lnSpc>
              <a:spcBef>
                <a:spcPts val="600"/>
              </a:spcBef>
              <a:spcAft>
                <a:spcPts val="0"/>
              </a:spcAft>
              <a:buSzPts val="2400"/>
              <a:buChar char="▪"/>
            </a:pPr>
            <a:r>
              <a:rPr lang="en-US" sz="2400"/>
              <a:t>Privacy enhancing-technologies for consumers</a:t>
            </a:r>
            <a:endParaRPr sz="2400"/>
          </a:p>
          <a:p>
            <a:pPr indent="-304800" lvl="0" marL="342900" rtl="0" algn="l">
              <a:lnSpc>
                <a:spcPct val="90000"/>
              </a:lnSpc>
              <a:spcBef>
                <a:spcPts val="600"/>
              </a:spcBef>
              <a:spcAft>
                <a:spcPts val="0"/>
              </a:spcAft>
              <a:buSzPts val="2400"/>
              <a:buChar char="▪"/>
            </a:pPr>
            <a:r>
              <a:rPr lang="en-US" sz="2400"/>
              <a:t>Encryption</a:t>
            </a:r>
            <a:endParaRPr sz="2400"/>
          </a:p>
          <a:p>
            <a:pPr indent="-349250" lvl="1" marL="742950" rtl="0" algn="l">
              <a:lnSpc>
                <a:spcPct val="90000"/>
              </a:lnSpc>
              <a:spcBef>
                <a:spcPts val="600"/>
              </a:spcBef>
              <a:spcAft>
                <a:spcPts val="0"/>
              </a:spcAft>
              <a:buSzPts val="2400"/>
              <a:buChar char="▪"/>
            </a:pPr>
            <a:r>
              <a:rPr lang="en-US" sz="2400"/>
              <a:t>the process of converting information or data into a code, especially to prevent unauthorized access.</a:t>
            </a:r>
            <a:endParaRPr sz="2400"/>
          </a:p>
          <a:p>
            <a:pPr indent="-349250" lvl="1" marL="742950" rtl="0" algn="l">
              <a:lnSpc>
                <a:spcPct val="90000"/>
              </a:lnSpc>
              <a:spcBef>
                <a:spcPts val="560"/>
              </a:spcBef>
              <a:spcAft>
                <a:spcPts val="0"/>
              </a:spcAft>
              <a:buSzPts val="2400"/>
              <a:buChar char="▪"/>
            </a:pPr>
            <a:r>
              <a:rPr lang="en-US" sz="2400"/>
              <a:t>Public-key cryptography</a:t>
            </a:r>
            <a:endParaRPr sz="2400"/>
          </a:p>
          <a:p>
            <a:pPr indent="-349250" lvl="1" marL="742950" rtl="0" algn="l">
              <a:lnSpc>
                <a:spcPct val="115000"/>
              </a:lnSpc>
              <a:spcBef>
                <a:spcPts val="0"/>
              </a:spcBef>
              <a:spcAft>
                <a:spcPts val="0"/>
              </a:spcAft>
              <a:buSzPts val="2400"/>
              <a:buFont typeface="Calibri"/>
              <a:buChar char="▪"/>
            </a:pPr>
            <a:r>
              <a:rPr lang="en-US" sz="2400">
                <a:solidFill>
                  <a:srgbClr val="000000"/>
                </a:solidFill>
              </a:rPr>
              <a:t>A checksum is a sequence of numbers and letters used to check data for errors. If you know the checksum of an original file, you can use a checksum utility to confirm your copy is identical.</a:t>
            </a:r>
            <a:endParaRPr sz="2400"/>
          </a:p>
          <a:p>
            <a:pPr indent="-304800" lvl="0" marL="342900" rtl="0" algn="l">
              <a:lnSpc>
                <a:spcPct val="90000"/>
              </a:lnSpc>
              <a:spcBef>
                <a:spcPts val="600"/>
              </a:spcBef>
              <a:spcAft>
                <a:spcPts val="0"/>
              </a:spcAft>
              <a:buSzPts val="2400"/>
              <a:buChar char="▪"/>
            </a:pPr>
            <a:r>
              <a:rPr lang="en-US" sz="2400"/>
              <a:t>Business tools and policies for protecting data</a:t>
            </a:r>
            <a:endParaRPr sz="2400"/>
          </a:p>
        </p:txBody>
      </p:sp>
      <p:pic>
        <p:nvPicPr>
          <p:cNvPr id="261" name="Google Shape;261;g976553e89b_0_62"/>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62" name="Google Shape;262;g976553e89b_0_62"/>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976553e89b_0_68"/>
          <p:cNvSpPr txBox="1"/>
          <p:nvPr>
            <p:ph idx="1" type="body"/>
          </p:nvPr>
        </p:nvSpPr>
        <p:spPr>
          <a:xfrm>
            <a:off x="1219200" y="1371600"/>
            <a:ext cx="77724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t>Warren and Brandeis: The inviolate personality</a:t>
            </a:r>
            <a:endParaRPr sz="2800"/>
          </a:p>
          <a:p>
            <a:pPr indent="-374650" lvl="1" marL="742950" rtl="0" algn="l">
              <a:spcBef>
                <a:spcPts val="0"/>
              </a:spcBef>
              <a:spcAft>
                <a:spcPts val="0"/>
              </a:spcAft>
              <a:buSzPts val="2800"/>
              <a:buChar char="▪"/>
            </a:pPr>
            <a:r>
              <a:rPr lang="en-US"/>
              <a:t>“The Right to Privacy”</a:t>
            </a:r>
            <a:endParaRPr/>
          </a:p>
          <a:p>
            <a:pPr indent="-285750" lvl="1" marL="742950" rtl="0" algn="l">
              <a:spcBef>
                <a:spcPts val="0"/>
              </a:spcBef>
              <a:spcAft>
                <a:spcPts val="0"/>
              </a:spcAft>
              <a:buSzPts val="1400"/>
              <a:buChar char="▪"/>
            </a:pPr>
            <a:r>
              <a:rPr lang="en-US"/>
              <a:t>Slander and libel aren’t enough to protect privacy</a:t>
            </a:r>
            <a:endParaRPr/>
          </a:p>
          <a:p>
            <a:pPr indent="-285750" lvl="1" marL="742950" rtl="0" algn="l">
              <a:spcBef>
                <a:spcPts val="0"/>
              </a:spcBef>
              <a:spcAft>
                <a:spcPts val="0"/>
              </a:spcAft>
              <a:buSzPts val="1400"/>
              <a:buChar char="▪"/>
            </a:pPr>
            <a:r>
              <a:rPr lang="en-US"/>
              <a:t>We have the right to be left alone</a:t>
            </a:r>
            <a:endParaRPr/>
          </a:p>
          <a:p>
            <a:pPr indent="-285750" lvl="1" marL="742950" rtl="0" algn="l">
              <a:spcBef>
                <a:spcPts val="0"/>
              </a:spcBef>
              <a:spcAft>
                <a:spcPts val="0"/>
              </a:spcAft>
              <a:buSzPts val="1400"/>
              <a:buChar char="▪"/>
            </a:pPr>
            <a:r>
              <a:rPr lang="en-US"/>
              <a:t>Surveillance violates property rights</a:t>
            </a:r>
            <a:endParaRPr/>
          </a:p>
          <a:p>
            <a:pPr indent="-285750" lvl="1" marL="742950" rtl="0" algn="l">
              <a:spcBef>
                <a:spcPts val="0"/>
              </a:spcBef>
              <a:spcAft>
                <a:spcPts val="0"/>
              </a:spcAft>
              <a:buSzPts val="1400"/>
              <a:buChar char="▪"/>
            </a:pPr>
            <a:r>
              <a:rPr lang="en-US"/>
              <a:t>If a neighbor hears a couple arguing, and submits the information to a gossip column, the column </a:t>
            </a:r>
            <a:r>
              <a:rPr i="1" lang="en-US"/>
              <a:t>must not</a:t>
            </a:r>
            <a:r>
              <a:rPr lang="en-US"/>
              <a:t> publish the information.</a:t>
            </a:r>
            <a:endParaRPr/>
          </a:p>
          <a:p>
            <a:pPr indent="-152400" lvl="0" marL="342900" rtl="0" algn="l">
              <a:spcBef>
                <a:spcPts val="600"/>
              </a:spcBef>
              <a:spcAft>
                <a:spcPts val="0"/>
              </a:spcAft>
              <a:buSzPts val="3000"/>
              <a:buNone/>
            </a:pPr>
            <a:r>
              <a:t/>
            </a:r>
            <a:endParaRPr/>
          </a:p>
          <a:p>
            <a:pPr indent="0" lvl="0" marL="0" rtl="0" algn="l">
              <a:spcBef>
                <a:spcPts val="600"/>
              </a:spcBef>
              <a:spcAft>
                <a:spcPts val="0"/>
              </a:spcAft>
              <a:buSzPts val="3000"/>
              <a:buFont typeface="Noto Sans Symbols"/>
              <a:buNone/>
            </a:pPr>
            <a:r>
              <a:t/>
            </a:r>
            <a:endParaRPr/>
          </a:p>
        </p:txBody>
      </p:sp>
      <p:pic>
        <p:nvPicPr>
          <p:cNvPr id="269" name="Google Shape;269;g976553e89b_0_68"/>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70" name="Google Shape;270;g976553e89b_0_68"/>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976553e89b_0_75"/>
          <p:cNvSpPr txBox="1"/>
          <p:nvPr>
            <p:ph idx="1" type="body"/>
          </p:nvPr>
        </p:nvSpPr>
        <p:spPr>
          <a:xfrm>
            <a:off x="1219200" y="1371600"/>
            <a:ext cx="7772400" cy="4876800"/>
          </a:xfrm>
          <a:prstGeom prst="rect">
            <a:avLst/>
          </a:prstGeom>
          <a:noFill/>
          <a:ln>
            <a:noFill/>
          </a:ln>
        </p:spPr>
        <p:txBody>
          <a:bodyPr anchorCtr="0" anchor="t" bIns="45700" lIns="91425" spcFirstLastPara="1" rIns="91425" wrap="square" tIns="45700">
            <a:noAutofit/>
          </a:bodyPr>
          <a:lstStyle/>
          <a:p>
            <a:pPr indent="-330200" lvl="0" marL="342900" rtl="0" algn="l">
              <a:spcBef>
                <a:spcPts val="560"/>
              </a:spcBef>
              <a:spcAft>
                <a:spcPts val="0"/>
              </a:spcAft>
              <a:buSzPts val="2800"/>
              <a:buChar char="▪"/>
            </a:pPr>
            <a:r>
              <a:rPr lang="en-US" sz="2800"/>
              <a:t>Judith Jarvis Thomson: Is there a right to privacy?</a:t>
            </a:r>
            <a:endParaRPr/>
          </a:p>
          <a:p>
            <a:pPr indent="-285750" lvl="1" marL="742950" rtl="0" algn="l">
              <a:spcBef>
                <a:spcPts val="560"/>
              </a:spcBef>
              <a:spcAft>
                <a:spcPts val="0"/>
              </a:spcAft>
              <a:buSzPts val="1400"/>
              <a:buChar char="▪"/>
            </a:pPr>
            <a:r>
              <a:rPr lang="en-US"/>
              <a:t>All privacy violations can be chalked up to a violation of another right</a:t>
            </a:r>
            <a:endParaRPr/>
          </a:p>
          <a:p>
            <a:pPr indent="-285750" lvl="1" marL="742950" rtl="0" algn="l">
              <a:spcBef>
                <a:spcPts val="560"/>
              </a:spcBef>
              <a:spcAft>
                <a:spcPts val="0"/>
              </a:spcAft>
              <a:buSzPts val="1400"/>
              <a:buChar char="▪"/>
            </a:pPr>
            <a:r>
              <a:rPr lang="en-US"/>
              <a:t>Someone observing a private letter in their neighbor’s apartment by peeping in the window violates the ownership right of the letter owner</a:t>
            </a:r>
            <a:endParaRPr/>
          </a:p>
          <a:p>
            <a:pPr indent="-285750" lvl="1" marL="742950" rtl="0" algn="l">
              <a:spcBef>
                <a:spcPts val="560"/>
              </a:spcBef>
              <a:spcAft>
                <a:spcPts val="0"/>
              </a:spcAft>
              <a:buSzPts val="1400"/>
              <a:buChar char="▪"/>
            </a:pPr>
            <a:r>
              <a:rPr lang="en-US"/>
              <a:t>The property rights are waived if that same letter is left on a public bench</a:t>
            </a:r>
            <a:endParaRPr/>
          </a:p>
          <a:p>
            <a:pPr indent="-285750" lvl="1" marL="742950" rtl="0" algn="l">
              <a:spcBef>
                <a:spcPts val="560"/>
              </a:spcBef>
              <a:spcAft>
                <a:spcPts val="0"/>
              </a:spcAft>
              <a:buSzPts val="1400"/>
              <a:buChar char="▪"/>
            </a:pPr>
            <a:r>
              <a:rPr lang="en-US"/>
              <a:t>Voyeurism violates our right to have control over who sees our bodies</a:t>
            </a:r>
            <a:endParaRPr/>
          </a:p>
          <a:p>
            <a:pPr indent="-152400" lvl="0" marL="342900" rtl="0" algn="l">
              <a:spcBef>
                <a:spcPts val="600"/>
              </a:spcBef>
              <a:spcAft>
                <a:spcPts val="0"/>
              </a:spcAft>
              <a:buSzPts val="3000"/>
              <a:buNone/>
            </a:pPr>
            <a:r>
              <a:t/>
            </a:r>
            <a:endParaRPr/>
          </a:p>
          <a:p>
            <a:pPr indent="0" lvl="0" marL="0" rtl="0" algn="l">
              <a:spcBef>
                <a:spcPts val="600"/>
              </a:spcBef>
              <a:spcAft>
                <a:spcPts val="0"/>
              </a:spcAft>
              <a:buSzPts val="3000"/>
              <a:buFont typeface="Noto Sans Symbols"/>
              <a:buNone/>
            </a:pPr>
            <a:r>
              <a:t/>
            </a:r>
            <a:endParaRPr/>
          </a:p>
        </p:txBody>
      </p:sp>
      <p:pic>
        <p:nvPicPr>
          <p:cNvPr id="277" name="Google Shape;277;g976553e89b_0_75"/>
          <p:cNvPicPr preferRelativeResize="0"/>
          <p:nvPr>
            <p:ph type="title"/>
          </p:nvPr>
        </p:nvPicPr>
        <p:blipFill rotWithShape="1">
          <a:blip r:embed="rId3">
            <a:alphaModFix/>
          </a:blip>
          <a:srcRect b="0" l="0" r="0" t="0"/>
          <a:stretch/>
        </p:blipFill>
        <p:spPr>
          <a:xfrm>
            <a:off x="933450" y="182563"/>
            <a:ext cx="7540500" cy="1285800"/>
          </a:xfrm>
          <a:prstGeom prst="rect">
            <a:avLst/>
          </a:prstGeom>
          <a:noFill/>
          <a:ln>
            <a:noFill/>
          </a:ln>
          <a:effectLst>
            <a:outerShdw blurRad="63500" rotWithShape="0" algn="ctr" dir="3179998" dist="33020">
              <a:srgbClr val="000000">
                <a:alpha val="29800"/>
              </a:srgbClr>
            </a:outerShdw>
          </a:effectLst>
        </p:spPr>
      </p:pic>
      <p:sp>
        <p:nvSpPr>
          <p:cNvPr id="278" name="Google Shape;278;g976553e89b_0_75"/>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600"/>
              </a:spcBef>
              <a:spcAft>
                <a:spcPts val="0"/>
              </a:spcAft>
              <a:buSzPts val="3000"/>
              <a:buChar char="▪"/>
            </a:pPr>
            <a:r>
              <a:rPr i="1" lang="en-US"/>
              <a:t>Should organizers at events which are possible terrorist targets use video surveillance systems to identify potential targets?</a:t>
            </a:r>
            <a:endParaRPr i="1"/>
          </a:p>
          <a:p>
            <a:pPr indent="-342900" lvl="0" marL="342900" rtl="0" algn="l">
              <a:spcBef>
                <a:spcPts val="600"/>
              </a:spcBef>
              <a:spcAft>
                <a:spcPts val="0"/>
              </a:spcAft>
              <a:buSzPts val="3000"/>
              <a:buChar char="▪"/>
            </a:pPr>
            <a:r>
              <a:rPr i="1" lang="en-US"/>
              <a:t>Explain the difference between opt-in and opt-out policies for secondary uses of personal information.</a:t>
            </a:r>
            <a:endParaRPr i="1"/>
          </a:p>
        </p:txBody>
      </p:sp>
      <p:sp>
        <p:nvSpPr>
          <p:cNvPr id="284" name="Google Shape;284;p30"/>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en-US"/>
              <a:t>Homework</a:t>
            </a:r>
            <a:endParaRPr/>
          </a:p>
        </p:txBody>
      </p:sp>
      <p:sp>
        <p:nvSpPr>
          <p:cNvPr id="285" name="Google Shape;285;p30"/>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976553e89b_0_1"/>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600"/>
              </a:spcBef>
              <a:spcAft>
                <a:spcPts val="0"/>
              </a:spcAft>
              <a:buSzPts val="3000"/>
              <a:buChar char="▪"/>
            </a:pPr>
            <a:r>
              <a:rPr i="1" lang="en-US"/>
              <a:t>One of the risks associated with databases of personal information is that criminals steal and use the information. How is this statement similar to and how does it differ from saying, “One of the risks associated with buying an expensive car is that criminals steal them”? Can you draw any useful insights from the analogy?</a:t>
            </a:r>
            <a:endParaRPr i="1"/>
          </a:p>
        </p:txBody>
      </p:sp>
      <p:sp>
        <p:nvSpPr>
          <p:cNvPr id="291" name="Google Shape;291;g976553e89b_0_1"/>
          <p:cNvSpPr txBox="1"/>
          <p:nvPr>
            <p:ph type="title"/>
          </p:nvPr>
        </p:nvSpPr>
        <p:spPr>
          <a:xfrm>
            <a:off x="1219200" y="228600"/>
            <a:ext cx="7162800" cy="1143000"/>
          </a:xfrm>
          <a:prstGeom prst="rect">
            <a:avLst/>
          </a:prstGeom>
          <a:noFill/>
          <a:ln>
            <a:noFill/>
          </a:ln>
          <a:effectLst>
            <a:outerShdw blurRad="63500" rotWithShape="0" algn="ctr" dir="3179998" dist="3302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en-US"/>
              <a:t>Homework</a:t>
            </a:r>
            <a:endParaRPr/>
          </a:p>
        </p:txBody>
      </p:sp>
      <p:sp>
        <p:nvSpPr>
          <p:cNvPr id="292" name="Google Shape;292;g976553e89b_0_1"/>
          <p:cNvSpPr txBox="1"/>
          <p:nvPr>
            <p:ph idx="11" type="ftr"/>
          </p:nvPr>
        </p:nvSpPr>
        <p:spPr>
          <a:xfrm>
            <a:off x="5676900" y="6477000"/>
            <a:ext cx="34671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976553e89b_0_9"/>
          <p:cNvSpPr txBox="1"/>
          <p:nvPr>
            <p:ph idx="1" type="body"/>
          </p:nvPr>
        </p:nvSpPr>
        <p:spPr>
          <a:xfrm>
            <a:off x="1219200" y="1371600"/>
            <a:ext cx="7620000" cy="4876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i="1" lang="en-US"/>
              <a:t>Under what circumstances, if any, do you think a person should ask for another person’s permission before posting a photo or video that the other person is in? When is it simply a courtesy, and when is it an ethical obligation? Explain your reasons.</a:t>
            </a:r>
            <a:endParaRPr i="1"/>
          </a:p>
        </p:txBody>
      </p:sp>
      <p:sp>
        <p:nvSpPr>
          <p:cNvPr id="299" name="Google Shape;299;g976553e89b_0_9"/>
          <p:cNvSpPr txBox="1"/>
          <p:nvPr>
            <p:ph type="title"/>
          </p:nvPr>
        </p:nvSpPr>
        <p:spPr>
          <a:xfrm>
            <a:off x="1219200" y="228600"/>
            <a:ext cx="716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Homework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976553e89b_0_16"/>
          <p:cNvSpPr txBox="1"/>
          <p:nvPr>
            <p:ph idx="1" type="body"/>
          </p:nvPr>
        </p:nvSpPr>
        <p:spPr>
          <a:xfrm>
            <a:off x="1219200" y="1371600"/>
            <a:ext cx="7620000" cy="4876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i="1" lang="en-US"/>
              <a:t>Give an explanation, with examples and/or analogies, to describe what it means for privacy to be a negative right (liberty). Do the same for privacy as a positive right (claim right). (See Section 1.4.2 for explanations of negative and positive rights.) Which kind of right, if either, seems more appropriate for privacy? Why?</a:t>
            </a:r>
            <a:endParaRPr i="1"/>
          </a:p>
        </p:txBody>
      </p:sp>
      <p:sp>
        <p:nvSpPr>
          <p:cNvPr id="306" name="Google Shape;306;g976553e89b_0_16"/>
          <p:cNvSpPr txBox="1"/>
          <p:nvPr>
            <p:ph type="title"/>
          </p:nvPr>
        </p:nvSpPr>
        <p:spPr>
          <a:xfrm>
            <a:off x="1219200" y="228600"/>
            <a:ext cx="716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Homework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9"/>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3000"/>
              <a:buFont typeface="Noto Sans Symbols"/>
              <a:buNone/>
            </a:pPr>
            <a:r>
              <a:rPr lang="en-US"/>
              <a:t>Discussion Questions</a:t>
            </a:r>
            <a:endParaRPr/>
          </a:p>
          <a:p>
            <a:pPr indent="-342900" lvl="0" marL="342900" rtl="0" algn="l">
              <a:spcBef>
                <a:spcPts val="600"/>
              </a:spcBef>
              <a:spcAft>
                <a:spcPts val="0"/>
              </a:spcAft>
              <a:buSzPts val="3000"/>
              <a:buChar char="▪"/>
            </a:pPr>
            <a:r>
              <a:rPr i="1" lang="en-US"/>
              <a:t>Is there information that you have posted to the Web that you later removed? Why did you remove it? Were there consequences to posting the information? </a:t>
            </a:r>
            <a:endParaRPr/>
          </a:p>
          <a:p>
            <a:pPr indent="-342900" lvl="0" marL="342900" rtl="0" algn="l">
              <a:spcBef>
                <a:spcPts val="600"/>
              </a:spcBef>
              <a:spcAft>
                <a:spcPts val="0"/>
              </a:spcAft>
              <a:buSzPts val="3000"/>
              <a:buChar char="▪"/>
            </a:pPr>
            <a:r>
              <a:rPr i="1" lang="en-US"/>
              <a:t>Have you seen information that others have posted about themselves that you would not reveal about yourself?</a:t>
            </a:r>
            <a:endParaRPr/>
          </a:p>
        </p:txBody>
      </p:sp>
      <p:pic>
        <p:nvPicPr>
          <p:cNvPr id="63" name="Google Shape;63;p9"/>
          <p:cNvPicPr preferRelativeResize="0"/>
          <p:nvPr>
            <p:ph type="title"/>
          </p:nvPr>
        </p:nvPicPr>
        <p:blipFill rotWithShape="1">
          <a:blip r:embed="rId3">
            <a:alphaModFix/>
          </a:blip>
          <a:srcRect b="0" l="0" r="0" t="0"/>
          <a:stretch/>
        </p:blipFill>
        <p:spPr>
          <a:xfrm>
            <a:off x="950913" y="182563"/>
            <a:ext cx="7523162" cy="1285875"/>
          </a:xfrm>
          <a:prstGeom prst="rect">
            <a:avLst/>
          </a:prstGeom>
          <a:noFill/>
          <a:ln>
            <a:noFill/>
          </a:ln>
          <a:effectLst>
            <a:outerShdw blurRad="63500" rotWithShape="0" algn="ctr" dir="3179998" dist="33020">
              <a:srgbClr val="000000">
                <a:alpha val="29803"/>
              </a:srgbClr>
            </a:outerShdw>
          </a:effectLst>
        </p:spPr>
      </p:pic>
      <p:sp>
        <p:nvSpPr>
          <p:cNvPr id="64" name="Google Shape;64;p9"/>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0"/>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Security of online data</a:t>
            </a:r>
            <a:endParaRPr/>
          </a:p>
          <a:p>
            <a:pPr indent="-285750" lvl="1" marL="742950" rtl="0" algn="l">
              <a:spcBef>
                <a:spcPts val="0"/>
              </a:spcBef>
              <a:spcAft>
                <a:spcPts val="0"/>
              </a:spcAft>
              <a:buSzPts val="1400"/>
              <a:buChar char="▪"/>
            </a:pPr>
            <a:r>
              <a:rPr lang="en-US"/>
              <a:t>Who has access to your personal info, do random employees have access?</a:t>
            </a:r>
            <a:endParaRPr/>
          </a:p>
          <a:p>
            <a:pPr indent="-285750" lvl="1" marL="742950" rtl="0" algn="l">
              <a:spcBef>
                <a:spcPts val="0"/>
              </a:spcBef>
              <a:spcAft>
                <a:spcPts val="0"/>
              </a:spcAft>
              <a:buSzPts val="1400"/>
              <a:buChar char="▪"/>
            </a:pPr>
            <a:r>
              <a:rPr lang="en-US"/>
              <a:t>What rights do I have to preventing information from being sold? Can my name, age, and social security number be exchanged?</a:t>
            </a:r>
            <a:endParaRPr/>
          </a:p>
          <a:p>
            <a:pPr indent="-285750" lvl="1" marL="742950" rtl="0" algn="l">
              <a:spcBef>
                <a:spcPts val="0"/>
              </a:spcBef>
              <a:spcAft>
                <a:spcPts val="0"/>
              </a:spcAft>
              <a:buSzPts val="1400"/>
              <a:buChar char="▪"/>
            </a:pPr>
            <a:r>
              <a:rPr lang="en-US"/>
              <a:t>What are the companies’ security policies?</a:t>
            </a:r>
            <a:endParaRPr/>
          </a:p>
          <a:p>
            <a:pPr indent="-342900" lvl="0" marL="342900" rtl="0" algn="l">
              <a:spcBef>
                <a:spcPts val="600"/>
              </a:spcBef>
              <a:spcAft>
                <a:spcPts val="0"/>
              </a:spcAft>
              <a:buSzPts val="3000"/>
              <a:buChar char="▪"/>
            </a:pPr>
            <a:r>
              <a:rPr lang="en-US"/>
              <a:t>Convenience</a:t>
            </a:r>
            <a:endParaRPr/>
          </a:p>
          <a:p>
            <a:pPr indent="-285750" lvl="1" marL="742950" rtl="0" algn="l">
              <a:spcBef>
                <a:spcPts val="600"/>
              </a:spcBef>
              <a:spcAft>
                <a:spcPts val="0"/>
              </a:spcAft>
              <a:buSzPts val="1400"/>
              <a:buChar char="▪"/>
            </a:pPr>
            <a:r>
              <a:rPr lang="en-US"/>
              <a:t>Do I care if Facebook shares all of the pages that I like if it makes it easy to follow pages?</a:t>
            </a:r>
            <a:endParaRPr/>
          </a:p>
          <a:p>
            <a:pPr indent="-152400" lvl="0" marL="342900" rtl="0" algn="l">
              <a:spcBef>
                <a:spcPts val="600"/>
              </a:spcBef>
              <a:spcAft>
                <a:spcPts val="0"/>
              </a:spcAft>
              <a:buSzPts val="3000"/>
              <a:buNone/>
            </a:pPr>
            <a:r>
              <a:t/>
            </a:r>
            <a:endParaRPr/>
          </a:p>
        </p:txBody>
      </p:sp>
      <p:pic>
        <p:nvPicPr>
          <p:cNvPr id="70" name="Google Shape;70;p10"/>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71" name="Google Shape;71;p10"/>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Global Positioning Systems (GPS) – computer or communication services that know exactly where a person is at a particular time</a:t>
            </a:r>
            <a:endParaRPr/>
          </a:p>
          <a:p>
            <a:pPr indent="-342900" lvl="0" marL="342900" rtl="0" algn="l">
              <a:spcBef>
                <a:spcPts val="600"/>
              </a:spcBef>
              <a:spcAft>
                <a:spcPts val="0"/>
              </a:spcAft>
              <a:buSzPts val="3000"/>
              <a:buChar char="▪"/>
            </a:pPr>
            <a:r>
              <a:rPr lang="en-US"/>
              <a:t>Cell phones and other devices are used for location tracking</a:t>
            </a:r>
            <a:endParaRPr/>
          </a:p>
          <a:p>
            <a:pPr indent="-342900" lvl="0" marL="342900" rtl="0" algn="l">
              <a:spcBef>
                <a:spcPts val="600"/>
              </a:spcBef>
              <a:spcAft>
                <a:spcPts val="0"/>
              </a:spcAft>
              <a:buSzPts val="3000"/>
              <a:buChar char="▪"/>
            </a:pPr>
            <a:r>
              <a:rPr lang="en-US"/>
              <a:t>Pros</a:t>
            </a:r>
            <a:endParaRPr/>
          </a:p>
          <a:p>
            <a:pPr indent="-285750" lvl="1" marL="742950" rtl="0" algn="l">
              <a:spcBef>
                <a:spcPts val="600"/>
              </a:spcBef>
              <a:spcAft>
                <a:spcPts val="0"/>
              </a:spcAft>
              <a:buSzPts val="1400"/>
              <a:buChar char="▪"/>
            </a:pPr>
            <a:r>
              <a:rPr lang="en-US"/>
              <a:t>Allows for services like Waitr and Maps</a:t>
            </a:r>
            <a:endParaRPr/>
          </a:p>
          <a:p>
            <a:pPr indent="-342900" lvl="0" marL="342900" rtl="0" algn="l">
              <a:spcBef>
                <a:spcPts val="600"/>
              </a:spcBef>
              <a:spcAft>
                <a:spcPts val="0"/>
              </a:spcAft>
              <a:buSzPts val="3000"/>
              <a:buChar char="▪"/>
            </a:pPr>
            <a:r>
              <a:rPr lang="en-US"/>
              <a:t>Cons</a:t>
            </a:r>
            <a:endParaRPr/>
          </a:p>
          <a:p>
            <a:pPr indent="-285750" lvl="1" marL="742950" rtl="0" algn="l">
              <a:spcBef>
                <a:spcPts val="600"/>
              </a:spcBef>
              <a:spcAft>
                <a:spcPts val="0"/>
              </a:spcAft>
              <a:buSzPts val="1400"/>
              <a:buChar char="▪"/>
            </a:pPr>
            <a:r>
              <a:rPr lang="en-US"/>
              <a:t>A profile of your general movement patterns might be out there</a:t>
            </a:r>
            <a:endParaRPr/>
          </a:p>
          <a:p>
            <a:pPr indent="-152400" lvl="0" marL="342900" rtl="0" algn="l">
              <a:spcBef>
                <a:spcPts val="600"/>
              </a:spcBef>
              <a:spcAft>
                <a:spcPts val="0"/>
              </a:spcAft>
              <a:buSzPts val="3000"/>
              <a:buNone/>
            </a:pPr>
            <a:r>
              <a:t/>
            </a:r>
            <a:endParaRPr/>
          </a:p>
        </p:txBody>
      </p:sp>
      <p:pic>
        <p:nvPicPr>
          <p:cNvPr id="77" name="Google Shape;77;p11"/>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78" name="Google Shape;78;p11"/>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800"/>
              <a:buChar char="▪"/>
            </a:pPr>
            <a:r>
              <a:rPr lang="en-US" sz="2800"/>
              <a:t>Tools for parents</a:t>
            </a:r>
            <a:endParaRPr sz="2800"/>
          </a:p>
          <a:p>
            <a:pPr indent="-285750" lvl="1" marL="742950" rtl="0" algn="l">
              <a:lnSpc>
                <a:spcPct val="80000"/>
              </a:lnSpc>
              <a:spcBef>
                <a:spcPts val="560"/>
              </a:spcBef>
              <a:spcAft>
                <a:spcPts val="0"/>
              </a:spcAft>
              <a:buSzPts val="1400"/>
              <a:buChar char="▪"/>
            </a:pPr>
            <a:r>
              <a:rPr lang="en-US"/>
              <a:t>GPS tracking via cell phones or RFID</a:t>
            </a:r>
            <a:endParaRPr/>
          </a:p>
          <a:p>
            <a:pPr indent="-285750" lvl="1" marL="742950" rtl="0" algn="l">
              <a:lnSpc>
                <a:spcPct val="80000"/>
              </a:lnSpc>
              <a:spcBef>
                <a:spcPts val="560"/>
              </a:spcBef>
              <a:spcAft>
                <a:spcPts val="0"/>
              </a:spcAft>
              <a:buSzPts val="1400"/>
              <a:buChar char="▪"/>
            </a:pPr>
            <a:r>
              <a:rPr lang="en-US"/>
              <a:t>Is it right for parents to be able to track their adolescent children at all times?</a:t>
            </a:r>
            <a:endParaRPr/>
          </a:p>
        </p:txBody>
      </p:sp>
      <p:pic>
        <p:nvPicPr>
          <p:cNvPr id="85" name="Google Shape;85;p12"/>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86" name="Google Shape;86;p12"/>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idx="1" type="body"/>
          </p:nvPr>
        </p:nvSpPr>
        <p:spPr>
          <a:xfrm>
            <a:off x="1219200" y="1371600"/>
            <a:ext cx="76200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000"/>
              <a:buChar char="▪"/>
            </a:pPr>
            <a:r>
              <a:rPr lang="en-US"/>
              <a:t>The right to have material removed.</a:t>
            </a:r>
            <a:endParaRPr/>
          </a:p>
          <a:p>
            <a:pPr indent="-241300" lvl="0" marL="342900" rtl="0" algn="l">
              <a:spcBef>
                <a:spcPts val="560"/>
              </a:spcBef>
              <a:spcAft>
                <a:spcPts val="0"/>
              </a:spcAft>
              <a:buSzPts val="1400"/>
              <a:buChar char="▪"/>
            </a:pPr>
            <a:r>
              <a:rPr lang="en-US"/>
              <a:t>negative right (a liberty)</a:t>
            </a:r>
            <a:endParaRPr/>
          </a:p>
          <a:p>
            <a:pPr indent="-285750" lvl="1" marL="742950" rtl="0" algn="l">
              <a:spcBef>
                <a:spcPts val="560"/>
              </a:spcBef>
              <a:spcAft>
                <a:spcPts val="0"/>
              </a:spcAft>
              <a:buSzPts val="1400"/>
              <a:buChar char="▪"/>
            </a:pPr>
            <a:r>
              <a:rPr lang="en-US"/>
              <a:t>I should be free from prying eyes</a:t>
            </a:r>
            <a:endParaRPr/>
          </a:p>
          <a:p>
            <a:pPr indent="-241300" lvl="0" marL="342900" rtl="0" algn="l">
              <a:spcBef>
                <a:spcPts val="560"/>
              </a:spcBef>
              <a:spcAft>
                <a:spcPts val="0"/>
              </a:spcAft>
              <a:buSzPts val="1400"/>
              <a:buChar char="▪"/>
            </a:pPr>
            <a:r>
              <a:rPr lang="en-US"/>
              <a:t>positive right (a claim right)</a:t>
            </a:r>
            <a:endParaRPr/>
          </a:p>
          <a:p>
            <a:pPr indent="-285750" lvl="1" marL="742950" rtl="0" algn="l">
              <a:spcBef>
                <a:spcPts val="560"/>
              </a:spcBef>
              <a:spcAft>
                <a:spcPts val="0"/>
              </a:spcAft>
              <a:buSzPts val="1400"/>
              <a:buChar char="▪"/>
            </a:pPr>
            <a:r>
              <a:rPr lang="en-US"/>
              <a:t>People should have ways to control public information about them</a:t>
            </a:r>
            <a:endParaRPr/>
          </a:p>
          <a:p>
            <a:pPr indent="-342900" lvl="0" marL="342900" rtl="0" algn="l">
              <a:spcBef>
                <a:spcPts val="560"/>
              </a:spcBef>
              <a:spcAft>
                <a:spcPts val="0"/>
              </a:spcAft>
              <a:buSzPts val="3000"/>
              <a:buChar char="▪"/>
            </a:pPr>
            <a:r>
              <a:rPr lang="en-US"/>
              <a:t>If a parent posts many photos of their child on Facebook growing up, should the child have the right to delete those photos and posts as they get older?</a:t>
            </a:r>
            <a:endParaRPr/>
          </a:p>
        </p:txBody>
      </p:sp>
      <p:pic>
        <p:nvPicPr>
          <p:cNvPr id="93" name="Google Shape;93;p13"/>
          <p:cNvPicPr preferRelativeResize="0"/>
          <p:nvPr>
            <p:ph type="title"/>
          </p:nvPr>
        </p:nvPicPr>
        <p:blipFill rotWithShape="1">
          <a:blip r:embed="rId3">
            <a:alphaModFix/>
          </a:blip>
          <a:srcRect b="0" l="0" r="0" t="0"/>
          <a:stretch/>
        </p:blipFill>
        <p:spPr>
          <a:xfrm>
            <a:off x="933450" y="182563"/>
            <a:ext cx="7540625" cy="1285875"/>
          </a:xfrm>
          <a:prstGeom prst="rect">
            <a:avLst/>
          </a:prstGeom>
          <a:noFill/>
          <a:ln>
            <a:noFill/>
          </a:ln>
          <a:effectLst>
            <a:outerShdw blurRad="63500" rotWithShape="0" algn="ctr" dir="3179998" dist="33020">
              <a:srgbClr val="000000">
                <a:alpha val="29803"/>
              </a:srgbClr>
            </a:outerShdw>
          </a:effectLst>
        </p:spPr>
      </p:pic>
      <p:sp>
        <p:nvSpPr>
          <p:cNvPr id="94" name="Google Shape;94;p13"/>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ctrTitle"/>
          </p:nvPr>
        </p:nvSpPr>
        <p:spPr>
          <a:xfrm>
            <a:off x="990600" y="2819400"/>
            <a:ext cx="5715000" cy="1470025"/>
          </a:xfrm>
          <a:prstGeom prst="rect">
            <a:avLst/>
          </a:prstGeom>
          <a:noFill/>
          <a:ln>
            <a:noFill/>
          </a:ln>
          <a:effectLst>
            <a:outerShdw blurRad="63500" rotWithShape="0" algn="ctr" dir="3179998" dist="33020">
              <a:srgbClr val="000000">
                <a:alpha val="29803"/>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rPr lang="en-US"/>
              <a:t>The Fourth Amendment</a:t>
            </a:r>
            <a:endParaRPr/>
          </a:p>
        </p:txBody>
      </p:sp>
      <p:sp>
        <p:nvSpPr>
          <p:cNvPr id="100" name="Google Shape;100;p14"/>
          <p:cNvSpPr txBox="1"/>
          <p:nvPr>
            <p:ph idx="1" type="subTitle"/>
          </p:nvPr>
        </p:nvSpPr>
        <p:spPr>
          <a:xfrm>
            <a:off x="990600" y="4267200"/>
            <a:ext cx="44196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C8B8A"/>
              </a:buClr>
              <a:buSzPts val="3000"/>
              <a:buNone/>
            </a:pPr>
            <a:r>
              <a:t/>
            </a:r>
            <a:endParaRPr/>
          </a:p>
        </p:txBody>
      </p:sp>
      <p:sp>
        <p:nvSpPr>
          <p:cNvPr id="101" name="Google Shape;101;p14"/>
          <p:cNvSpPr txBox="1"/>
          <p:nvPr>
            <p:ph idx="11" type="ftr"/>
          </p:nvPr>
        </p:nvSpPr>
        <p:spPr>
          <a:xfrm>
            <a:off x="5676900" y="6477000"/>
            <a:ext cx="3467100" cy="3428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2018, 2013, 2008 Pearson Education, Inc. All Rights Reserved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as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2012-09-04T21:47:13Z</dcterms:created>
</cp:coreProperties>
</file>